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8" r:id="rId3"/>
    <p:sldId id="266" r:id="rId4"/>
    <p:sldId id="268" r:id="rId5"/>
    <p:sldId id="269" r:id="rId6"/>
    <p:sldId id="351" r:id="rId7"/>
    <p:sldId id="352" r:id="rId8"/>
    <p:sldId id="271" r:id="rId9"/>
    <p:sldId id="273" r:id="rId10"/>
    <p:sldId id="384" r:id="rId11"/>
    <p:sldId id="383" r:id="rId12"/>
    <p:sldId id="356" r:id="rId13"/>
    <p:sldId id="264" r:id="rId14"/>
    <p:sldId id="350" r:id="rId15"/>
    <p:sldId id="300" r:id="rId16"/>
    <p:sldId id="302" r:id="rId17"/>
    <p:sldId id="303" r:id="rId18"/>
    <p:sldId id="304" r:id="rId19"/>
    <p:sldId id="343" r:id="rId20"/>
    <p:sldId id="380" r:id="rId21"/>
    <p:sldId id="381" r:id="rId22"/>
    <p:sldId id="292" r:id="rId23"/>
    <p:sldId id="349" r:id="rId24"/>
    <p:sldId id="305" r:id="rId25"/>
    <p:sldId id="307" r:id="rId26"/>
    <p:sldId id="308" r:id="rId27"/>
    <p:sldId id="333" r:id="rId28"/>
    <p:sldId id="382" r:id="rId29"/>
    <p:sldId id="358" r:id="rId30"/>
    <p:sldId id="385" r:id="rId31"/>
    <p:sldId id="360" r:id="rId32"/>
    <p:sldId id="361" r:id="rId33"/>
    <p:sldId id="363" r:id="rId34"/>
    <p:sldId id="362" r:id="rId35"/>
    <p:sldId id="368" r:id="rId36"/>
    <p:sldId id="371" r:id="rId37"/>
    <p:sldId id="377" r:id="rId38"/>
    <p:sldId id="376" r:id="rId39"/>
  </p:sldIdLst>
  <p:sldSz cx="9144000" cy="6858000" type="screen4x3"/>
  <p:notesSz cx="6735763" cy="985678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29" autoAdjust="0"/>
    <p:restoredTop sz="94660"/>
  </p:normalViewPr>
  <p:slideViewPr>
    <p:cSldViewPr>
      <p:cViewPr>
        <p:scale>
          <a:sx n="66" d="100"/>
          <a:sy n="66" d="100"/>
        </p:scale>
        <p:origin x="-1866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FC2ED-D565-43D3-97FF-1C69E3020333}" type="datetimeFigureOut">
              <a:rPr kumimoji="1" lang="ja-JP" altLang="en-US" smtClean="0"/>
              <a:pPr/>
              <a:t>2012/10/26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kumimoji="1" lang="en-US" altLang="ja-JP" smtClean="0"/>
              <a:t>Y.Higashi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14763" y="93614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7E631-CC8C-4AD5-B197-8A4D7CD342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11799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121AE-D05E-42DE-8B95-D1B48B57650F}" type="datetimeFigureOut">
              <a:rPr kumimoji="1" lang="ja-JP" altLang="en-US" smtClean="0"/>
              <a:pPr/>
              <a:t>2012/10/26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39775"/>
            <a:ext cx="4926013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100" y="4681538"/>
            <a:ext cx="5389563" cy="443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3614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kumimoji="1" lang="en-US" altLang="ja-JP" smtClean="0"/>
              <a:t>Y.Higashi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4763" y="93614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F47C6-2AA3-43BD-8189-D081913265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041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F47C6-2AA3-43BD-8189-D08191326557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76B33-360F-4E3C-B185-C682984F6EFB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DEE4A-ED6A-49C7-86E6-A96EC13F4F72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5039-B38C-48C7-9B07-3D75E3F2DFDC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27C0-D1F7-46BD-91B6-66D29D24011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CB1-22E4-4334-A294-821D9682F52B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16170-0344-4E7A-8366-A551E1928E2F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D456B-B33A-45E9-813A-F98923FB3094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224B2-2193-4525-A068-434968A73952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DCAC5-FECB-465D-B7EA-04BC04629C42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53ED2-A82B-4D4B-8CFD-5968CC266138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tiff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oleObject" Target="../embeddings/oleObject2.bin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image" Target="../media/image2.wmf"/><Relationship Id="rId4" Type="http://schemas.openxmlformats.org/officeDocument/2006/relationships/image" Target="../media/image5.pn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asuo%20Higashi\Desktop\CleanRoom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asuo%20Higashi\Desktop\CleanRoom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8712968" cy="2088232"/>
          </a:xfrm>
        </p:spPr>
        <p:txBody>
          <a:bodyPr/>
          <a:lstStyle/>
          <a:p>
            <a:r>
              <a:rPr lang="en-US" altLang="ja-JP" sz="4000" b="1" smtClean="0">
                <a:solidFill>
                  <a:srgbClr val="002060"/>
                </a:solidFill>
                <a:latin typeface="+mj-ea"/>
              </a:rPr>
              <a:t>Field-Emission </a:t>
            </a:r>
            <a:r>
              <a:rPr lang="en-US" altLang="ja-JP" sz="4000" b="1" dirty="0" smtClean="0">
                <a:solidFill>
                  <a:srgbClr val="002060"/>
                </a:solidFill>
                <a:latin typeface="+mj-ea"/>
              </a:rPr>
              <a:t>mapping measurement on Copper Surface</a:t>
            </a:r>
            <a:endParaRPr kumimoji="1" lang="ja-JP" altLang="en-US" sz="4000" b="1" dirty="0">
              <a:solidFill>
                <a:srgbClr val="002060"/>
              </a:solidFill>
              <a:latin typeface="+mj-ea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11560" y="3501008"/>
            <a:ext cx="7702624" cy="2162175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Y. Higashi, KEK</a:t>
            </a:r>
          </a:p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LCWS12 RF Structure/Technologies WG (</a:t>
            </a:r>
            <a:r>
              <a:rPr lang="en-US" altLang="ja-JP" dirty="0" err="1" smtClean="0">
                <a:solidFill>
                  <a:schemeClr val="tx1"/>
                </a:solidFill>
              </a:rPr>
              <a:t>webex</a:t>
            </a:r>
            <a:r>
              <a:rPr lang="en-US" altLang="ja-JP" dirty="0" smtClean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October </a:t>
            </a:r>
            <a:r>
              <a:rPr lang="en-US" altLang="ja-JP" dirty="0" smtClean="0">
                <a:solidFill>
                  <a:schemeClr val="tx1"/>
                </a:solidFill>
              </a:rPr>
              <a:t>26</a:t>
            </a:r>
            <a:r>
              <a:rPr kumimoji="1" lang="en-US" altLang="ja-JP" dirty="0" smtClean="0">
                <a:solidFill>
                  <a:schemeClr val="tx1"/>
                </a:solidFill>
              </a:rPr>
              <a:t>, 2012, Arlington, USA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 dirty="0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692448" cy="290364"/>
          </a:xfrm>
        </p:spPr>
        <p:txBody>
          <a:bodyPr/>
          <a:lstStyle/>
          <a:p>
            <a:fld id="{D3976B33-360F-4E3C-B185-C682984F6EFB}" type="slidenum">
              <a:rPr lang="en-US" altLang="ja-JP" smtClean="0"/>
              <a:pPr/>
              <a:t>1</a:t>
            </a:fld>
            <a:endParaRPr lang="en-US" altLang="ja-JP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10</a:t>
            </a:fld>
            <a:endParaRPr lang="en-US" altLang="ja-JP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" y="266700"/>
            <a:ext cx="9105900" cy="128746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Times New Roman" pitchFamily="18" charset="0"/>
              </a:rPr>
              <a:t>Breakdown rate </a:t>
            </a:r>
            <a:r>
              <a:rPr kumimoji="1" lang="en-US" altLang="ja-JP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Times New Roman" pitchFamily="18" charset="0"/>
              </a:rPr>
              <a:t>vs. </a:t>
            </a:r>
            <a:r>
              <a:rPr kumimoji="1" lang="en-US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Times New Roman" pitchFamily="18" charset="0"/>
              </a:rPr>
              <a:t>gradient for A3.75-T2.6 copper structures, one “standard” OHC,  another 7N,</a:t>
            </a:r>
            <a:br>
              <a:rPr kumimoji="1" lang="en-US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Times New Roman" pitchFamily="18" charset="0"/>
              </a:rPr>
            </a:br>
            <a:r>
              <a:rPr kumimoji="1" lang="en-US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Times New Roman" pitchFamily="18" charset="0"/>
              </a:rPr>
              <a:t>shaped pulse, 200 ns flat part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140450" y="6503988"/>
            <a:ext cx="25415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400" i="1">
                <a:ea typeface="ＭＳ Ｐゴシック" charset="-128"/>
              </a:rPr>
              <a:t>V.A. Dolgashev, 16 April 2010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/>
          <a:srcRect t="10204" r="3529" b="8949"/>
          <a:stretch>
            <a:fillRect/>
          </a:stretch>
        </p:blipFill>
        <p:spPr bwMode="auto">
          <a:xfrm>
            <a:off x="611560" y="1556792"/>
            <a:ext cx="7704138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29600" cy="2151112"/>
          </a:xfrm>
        </p:spPr>
        <p:txBody>
          <a:bodyPr>
            <a:normAutofit/>
          </a:bodyPr>
          <a:lstStyle/>
          <a:p>
            <a:r>
              <a:rPr lang="en-US" altLang="ja-JP" dirty="0" smtClean="0">
                <a:latin typeface="+mn-lt"/>
                <a:cs typeface="Times New Roman" pitchFamily="18" charset="0"/>
              </a:rPr>
              <a:t>Why we don’t see difference in </a:t>
            </a:r>
            <a:r>
              <a:rPr lang="en-US" altLang="ja-JP" dirty="0" err="1" smtClean="0">
                <a:latin typeface="+mn-lt"/>
                <a:cs typeface="Times New Roman" pitchFamily="18" charset="0"/>
              </a:rPr>
              <a:t>rf</a:t>
            </a:r>
            <a:r>
              <a:rPr lang="en-US" altLang="ja-JP" dirty="0" smtClean="0">
                <a:latin typeface="+mn-lt"/>
                <a:cs typeface="Times New Roman" pitchFamily="18" charset="0"/>
              </a:rPr>
              <a:t> breakdown performance of ultra-pure copper?                   </a:t>
            </a:r>
            <a:endParaRPr kumimoji="1" lang="ja-JP" altLang="en-US" dirty="0">
              <a:latin typeface="+mn-lt"/>
              <a:cs typeface="Times New Roman" pitchFamily="18" charset="0"/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11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12</a:t>
            </a:fld>
            <a:endParaRPr lang="en-US" altLang="ja-JP"/>
          </a:p>
        </p:txBody>
      </p:sp>
      <p:pic>
        <p:nvPicPr>
          <p:cNvPr id="4" name="図 3" descr="http://ms-laboratory.jp/zai/part2/image9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2954020" cy="122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図 4" descr="http://ms-laboratory.jp/zai/part2/image10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60648"/>
            <a:ext cx="322326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図 5" descr="http://ms-laboratory.jp/zai/part2/image13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88640"/>
            <a:ext cx="2190750" cy="1848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図 6" descr="http://ms-laboratory.jp/zai/part2/image14.gif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276872"/>
            <a:ext cx="2045970" cy="1401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図 7" descr="http://ms-laboratory.jp/zai/part2/image15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2564904"/>
            <a:ext cx="2183765" cy="2085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テキスト ボックス 8"/>
          <p:cNvSpPr txBox="1"/>
          <p:nvPr/>
        </p:nvSpPr>
        <p:spPr>
          <a:xfrm>
            <a:off x="539552" y="4653136"/>
            <a:ext cx="7632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dirty="0" smtClean="0"/>
              <a:t>よく焼きなました金属でさえも転位密度は</a:t>
            </a:r>
            <a:r>
              <a:rPr lang="en-US" altLang="ja-JP" dirty="0" smtClean="0"/>
              <a:t>10</a:t>
            </a:r>
            <a:r>
              <a:rPr lang="en-US" altLang="ja-JP" baseline="30000" dirty="0" smtClean="0"/>
              <a:t>6</a:t>
            </a:r>
            <a:r>
              <a:rPr lang="ja-JP" altLang="ja-JP" dirty="0" smtClean="0"/>
              <a:t>～</a:t>
            </a:r>
            <a:r>
              <a:rPr lang="en-US" altLang="ja-JP" dirty="0" smtClean="0"/>
              <a:t>10</a:t>
            </a:r>
            <a:r>
              <a:rPr lang="en-US" altLang="ja-JP" baseline="30000" dirty="0" smtClean="0"/>
              <a:t>8</a:t>
            </a:r>
            <a:r>
              <a:rPr lang="en-US" altLang="ja-JP" dirty="0" smtClean="0"/>
              <a:t> cm/cm</a:t>
            </a:r>
            <a:r>
              <a:rPr lang="en-US" altLang="ja-JP" baseline="30000" dirty="0" smtClean="0"/>
              <a:t>3</a:t>
            </a:r>
            <a:r>
              <a:rPr lang="en-US" altLang="ja-JP" dirty="0" smtClean="0"/>
              <a:t> </a:t>
            </a:r>
            <a:r>
              <a:rPr lang="ja-JP" altLang="ja-JP" dirty="0" smtClean="0"/>
              <a:t>程度あります。塑性加工した材料では</a:t>
            </a:r>
            <a:r>
              <a:rPr lang="en-US" altLang="ja-JP" dirty="0" smtClean="0"/>
              <a:t> 10</a:t>
            </a:r>
            <a:r>
              <a:rPr lang="en-US" altLang="ja-JP" baseline="30000" dirty="0" smtClean="0"/>
              <a:t>10</a:t>
            </a:r>
            <a:r>
              <a:rPr lang="ja-JP" altLang="ja-JP" dirty="0" smtClean="0"/>
              <a:t>～</a:t>
            </a:r>
            <a:r>
              <a:rPr lang="en-US" altLang="ja-JP" dirty="0" smtClean="0"/>
              <a:t>10</a:t>
            </a:r>
            <a:r>
              <a:rPr lang="en-US" altLang="ja-JP" baseline="30000" dirty="0" smtClean="0"/>
              <a:t>12</a:t>
            </a:r>
            <a:r>
              <a:rPr lang="en-US" altLang="ja-JP" dirty="0" smtClean="0"/>
              <a:t> cm/cm</a:t>
            </a:r>
            <a:r>
              <a:rPr lang="en-US" altLang="ja-JP" baseline="30000" dirty="0" smtClean="0"/>
              <a:t>3</a:t>
            </a:r>
            <a:r>
              <a:rPr lang="en-US" altLang="ja-JP" dirty="0" smtClean="0"/>
              <a:t> </a:t>
            </a:r>
            <a:r>
              <a:rPr lang="ja-JP" altLang="ja-JP" dirty="0" smtClean="0"/>
              <a:t>程度で，</a:t>
            </a:r>
            <a:r>
              <a:rPr lang="en-US" altLang="ja-JP" dirty="0" smtClean="0"/>
              <a:t> 1cm</a:t>
            </a:r>
            <a:r>
              <a:rPr lang="en-US" altLang="ja-JP" baseline="30000" dirty="0" smtClean="0"/>
              <a:t>3</a:t>
            </a:r>
            <a:r>
              <a:rPr lang="ja-JP" altLang="ja-JP" dirty="0" smtClean="0"/>
              <a:t>当たり地球を２５周するほどの長さの転位線に相当します。また，加工することにより転位は増えることを示しています。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ja-JP" dirty="0" smtClean="0"/>
              <a:t>　よく焼きなました金属では，転位線の間隔は</a:t>
            </a:r>
            <a:r>
              <a:rPr lang="en-US" altLang="ja-JP" dirty="0" smtClean="0"/>
              <a:t>1</a:t>
            </a:r>
            <a:r>
              <a:rPr lang="ja-JP" altLang="ja-JP" dirty="0" smtClean="0"/>
              <a:t>～</a:t>
            </a:r>
            <a:r>
              <a:rPr lang="en-US" altLang="ja-JP" dirty="0" smtClean="0"/>
              <a:t>10μm</a:t>
            </a:r>
            <a:r>
              <a:rPr lang="ja-JP" altLang="ja-JP" dirty="0" smtClean="0"/>
              <a:t>程度であり，</a:t>
            </a:r>
            <a:r>
              <a:rPr lang="en-US" altLang="ja-JP" dirty="0" smtClean="0"/>
              <a:t>3000</a:t>
            </a:r>
            <a:r>
              <a:rPr lang="ja-JP" altLang="ja-JP" dirty="0" smtClean="0"/>
              <a:t>～</a:t>
            </a:r>
            <a:r>
              <a:rPr lang="en-US" altLang="ja-JP" dirty="0" smtClean="0"/>
              <a:t>5000</a:t>
            </a:r>
            <a:r>
              <a:rPr lang="ja-JP" altLang="ja-JP" dirty="0" smtClean="0"/>
              <a:t>原子に１個の転位が存在することになります。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1520" y="3645024"/>
            <a:ext cx="8568952" cy="267765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ja-JP" sz="2800" dirty="0" smtClean="0">
                <a:latin typeface="+mn-lt"/>
              </a:rPr>
              <a:t>Crystal</a:t>
            </a:r>
            <a:r>
              <a:rPr kumimoji="1" lang="en-US" altLang="ja-JP" sz="2800" dirty="0" smtClean="0">
                <a:latin typeface="+mn-lt"/>
              </a:rPr>
              <a:t> defect density almost the same in 4N, 6N, and 7N copper:</a:t>
            </a:r>
          </a:p>
          <a:p>
            <a:endParaRPr kumimoji="1" lang="en-US" altLang="ja-JP" sz="2800" dirty="0" smtClean="0">
              <a:latin typeface="+mn-lt"/>
            </a:endParaRPr>
          </a:p>
          <a:p>
            <a:pPr>
              <a:buFont typeface="Arial" charset="0"/>
              <a:buChar char="•"/>
            </a:pPr>
            <a:r>
              <a:rPr lang="en-US" altLang="ja-JP" sz="2800" dirty="0" smtClean="0">
                <a:latin typeface="+mn-lt"/>
              </a:rPr>
              <a:t> Dislocation density  seems to be 10^6 ~ 10^8 cm/cm^3 </a:t>
            </a:r>
          </a:p>
          <a:p>
            <a:r>
              <a:rPr lang="en-US" altLang="ja-JP" sz="2800" dirty="0" smtClean="0">
                <a:latin typeface="+mn-lt"/>
              </a:rPr>
              <a:t>  even with annealing.</a:t>
            </a:r>
            <a:endParaRPr kumimoji="1" lang="en-US" altLang="ja-JP" sz="2800" dirty="0" smtClean="0">
              <a:latin typeface="+mn-lt"/>
            </a:endParaRPr>
          </a:p>
          <a:p>
            <a:pPr>
              <a:buFont typeface="Arial" charset="0"/>
              <a:buChar char="•"/>
            </a:pPr>
            <a:r>
              <a:rPr lang="en-US" altLang="ja-JP" sz="2800" dirty="0" smtClean="0">
                <a:latin typeface="+mn-lt"/>
              </a:rPr>
              <a:t> Distance to dislocation is approximately 1 ~ 10 </a:t>
            </a:r>
            <a:r>
              <a:rPr lang="en-US" altLang="ja-JP" sz="2800" dirty="0" smtClean="0">
                <a:latin typeface="Mathematica1" pitchFamily="2" charset="2"/>
              </a:rPr>
              <a:t>m</a:t>
            </a:r>
            <a:r>
              <a:rPr lang="en-US" altLang="ja-JP" sz="2800" dirty="0" smtClean="0">
                <a:latin typeface="+mn-lt"/>
              </a:rPr>
              <a:t>m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796136" y="2564904"/>
            <a:ext cx="31683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 smtClean="0">
                <a:solidFill>
                  <a:srgbClr val="FF0000"/>
                </a:solidFill>
                <a:latin typeface="+mj-lt"/>
              </a:rPr>
              <a:t>Speculation!!</a:t>
            </a:r>
          </a:p>
          <a:p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229600" cy="503237"/>
          </a:xfrm>
        </p:spPr>
        <p:txBody>
          <a:bodyPr>
            <a:normAutofit fontScale="90000"/>
          </a:bodyPr>
          <a:lstStyle/>
          <a:p>
            <a:r>
              <a:rPr lang="en-US" altLang="ja-JP" sz="4000" b="1" dirty="0" smtClean="0"/>
              <a:t>Results of High Gradient Tests</a:t>
            </a:r>
            <a:endParaRPr lang="en-US" altLang="ja-JP" sz="4000" dirty="0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13</a:t>
            </a:fld>
            <a:endParaRPr lang="en-US" altLang="ja-JP" dirty="0"/>
          </a:p>
        </p:txBody>
      </p:sp>
      <p:sp>
        <p:nvSpPr>
          <p:cNvPr id="9" name="Rectangle 6"/>
          <p:cNvSpPr txBox="1">
            <a:spLocks noChangeArrowheads="1"/>
          </p:cNvSpPr>
          <p:nvPr/>
        </p:nvSpPr>
        <p:spPr bwMode="auto">
          <a:xfrm>
            <a:off x="0" y="1556792"/>
            <a:ext cx="9144000" cy="4320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|"/>
              <a:defRPr/>
            </a:pPr>
            <a:r>
              <a:rPr kumimoji="1" lang="en-US" altLang="ja-JP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Sophisticated fabrication technologies for X-band high gradient accelerating structures </a:t>
            </a:r>
            <a:r>
              <a:rPr lang="en-US" altLang="ja-JP" sz="2400" kern="0" dirty="0" smtClean="0">
                <a:latin typeface="+mn-lt"/>
                <a:ea typeface="+mn-ea"/>
              </a:rPr>
              <a:t>successfully</a:t>
            </a:r>
            <a:r>
              <a:rPr kumimoji="1" lang="en-US" altLang="ja-JP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developed at KEK with SLAC, INFN and CERN. </a:t>
            </a:r>
            <a:endParaRPr lang="en-US" altLang="ja-JP" sz="2400" kern="0" dirty="0" smtClean="0">
              <a:latin typeface="+mn-lt"/>
              <a:ea typeface="+mn-ea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|"/>
              <a:defRPr/>
            </a:pPr>
            <a:endParaRPr kumimoji="1" lang="en-US" altLang="ja-JP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|"/>
              <a:defRPr/>
            </a:pPr>
            <a:r>
              <a:rPr lang="en-US" altLang="ja-JP" sz="2400" dirty="0" smtClean="0">
                <a:latin typeface="+mn-lt"/>
                <a:cs typeface="Times New Roman" pitchFamily="18" charset="0"/>
              </a:rPr>
              <a:t>We compared breakdown rate for three A3.75-T2.6 copper structures, one OFC copper, 6N copper treated with HIP, and 7N large grain copper. But </a:t>
            </a:r>
            <a:r>
              <a:rPr lang="en-US" altLang="ja-JP" sz="2400" dirty="0" err="1" smtClean="0">
                <a:latin typeface="+mn-lt"/>
                <a:cs typeface="Times New Roman" pitchFamily="18" charset="0"/>
              </a:rPr>
              <a:t>rf</a:t>
            </a:r>
            <a:r>
              <a:rPr lang="en-US" altLang="ja-JP" sz="2400" dirty="0" smtClean="0">
                <a:latin typeface="+mn-lt"/>
                <a:cs typeface="Times New Roman" pitchFamily="18" charset="0"/>
              </a:rPr>
              <a:t> breakdown performance </a:t>
            </a:r>
            <a:r>
              <a:rPr lang="en-US" altLang="ja-JP" sz="24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was almost same</a:t>
            </a:r>
            <a:r>
              <a:rPr lang="en-US" altLang="ja-JP" sz="2400" dirty="0" smtClean="0">
                <a:latin typeface="+mn-lt"/>
                <a:cs typeface="Times New Roman" pitchFamily="18" charset="0"/>
              </a:rPr>
              <a:t>.</a:t>
            </a: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65000"/>
              <a:defRPr/>
            </a:pPr>
            <a:endParaRPr lang="en-US" altLang="ja-JP" sz="2400" dirty="0" smtClean="0">
              <a:latin typeface="+mn-lt"/>
              <a:cs typeface="Times New Roman" pitchFamily="18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|"/>
              <a:defRPr/>
            </a:pPr>
            <a:r>
              <a:rPr kumimoji="1" lang="en-US" altLang="ja-JP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nearly perfect surface processing affected </a:t>
            </a:r>
            <a:r>
              <a:rPr kumimoji="1" lang="en-US" altLang="ja-JP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only processing time</a:t>
            </a:r>
            <a:r>
              <a:rPr kumimoji="1" lang="en-US" altLang="ja-JP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Ultra-clean structures conditioned faster then the normally processed structure.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Tx/>
              <a:buNone/>
              <a:tabLst/>
              <a:defRPr/>
            </a:pPr>
            <a:r>
              <a:rPr kumimoji="1" lang="en-US" altLang="ja-JP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495800"/>
          </a:xfrm>
        </p:spPr>
        <p:txBody>
          <a:bodyPr/>
          <a:lstStyle/>
          <a:p>
            <a:pPr algn="ctr">
              <a:buNone/>
            </a:pPr>
            <a:r>
              <a:rPr lang="en-US" altLang="ja-JP" b="1" dirty="0" smtClean="0">
                <a:solidFill>
                  <a:srgbClr val="002060"/>
                </a:solidFill>
              </a:rPr>
              <a:t> </a:t>
            </a:r>
            <a:r>
              <a:rPr lang="en-US" altLang="ja-JP" b="1" dirty="0" smtClean="0">
                <a:solidFill>
                  <a:srgbClr val="002060"/>
                </a:solidFill>
                <a:cs typeface="Times New Roman" pitchFamily="18" charset="0"/>
              </a:rPr>
              <a:t>We want to identify crystal defects by looking at regions with  enhanced field emission </a:t>
            </a:r>
          </a:p>
          <a:p>
            <a:pPr algn="ctr">
              <a:buNone/>
            </a:pPr>
            <a:endParaRPr kumimoji="1" lang="en-US" altLang="ja-JP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algn="ctr">
              <a:buNone/>
            </a:pPr>
            <a:endParaRPr lang="en-US" altLang="ja-JP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algn="ctr">
              <a:buNone/>
            </a:pPr>
            <a:endParaRPr kumimoji="1" lang="en-US" altLang="ja-JP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algn="ctr">
              <a:buNone/>
            </a:pPr>
            <a:r>
              <a:rPr lang="en-US" altLang="ja-JP" b="1" dirty="0" smtClean="0">
                <a:cs typeface="Times New Roman" pitchFamily="18" charset="0"/>
              </a:rPr>
              <a:t>We developed Scanning Field Emission Microscope</a:t>
            </a: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14</a:t>
            </a:fld>
            <a:endParaRPr lang="en-US" altLang="ja-JP" dirty="0"/>
          </a:p>
        </p:txBody>
      </p:sp>
      <p:cxnSp>
        <p:nvCxnSpPr>
          <p:cNvPr id="7" name="直線矢印コネクタ 6"/>
          <p:cNvCxnSpPr/>
          <p:nvPr/>
        </p:nvCxnSpPr>
        <p:spPr bwMode="auto">
          <a:xfrm rot="5400000">
            <a:off x="3743908" y="2816932"/>
            <a:ext cx="1656184" cy="158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フッター プレースホルダ 3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39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7770-2FB5-40CF-8218-6A906B17E595}" type="slidenum">
              <a:rPr lang="en-US" altLang="ja-JP"/>
              <a:pPr/>
              <a:t>15</a:t>
            </a:fld>
            <a:endParaRPr lang="en-US" altLang="ja-JP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0" y="188913"/>
            <a:ext cx="9036050" cy="6559550"/>
            <a:chOff x="0" y="119"/>
            <a:chExt cx="5692" cy="4132"/>
          </a:xfrm>
        </p:grpSpPr>
        <p:sp>
          <p:nvSpPr>
            <p:cNvPr id="32772" name="Rectangle 4"/>
            <p:cNvSpPr>
              <a:spLocks noChangeArrowheads="1"/>
            </p:cNvSpPr>
            <p:nvPr/>
          </p:nvSpPr>
          <p:spPr bwMode="auto">
            <a:xfrm>
              <a:off x="0" y="119"/>
              <a:ext cx="5624" cy="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/>
              <a:r>
                <a:rPr lang="en-US" altLang="ja-JP" sz="2800" dirty="0">
                  <a:latin typeface="+mj-lt"/>
                </a:rPr>
                <a:t>Scanning Field Emission Microscope Configurations</a:t>
              </a:r>
            </a:p>
          </p:txBody>
        </p:sp>
        <p:sp>
          <p:nvSpPr>
            <p:cNvPr id="32773" name="Rectangle 5"/>
            <p:cNvSpPr>
              <a:spLocks noChangeArrowheads="1"/>
            </p:cNvSpPr>
            <p:nvPr/>
          </p:nvSpPr>
          <p:spPr bwMode="auto">
            <a:xfrm>
              <a:off x="1565" y="572"/>
              <a:ext cx="3538" cy="2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>
                  <a:latin typeface="Times New Roman" pitchFamily="18" charset="0"/>
                </a:rPr>
                <a:t>Tungsten tip: &lt; 1micron radius</a:t>
              </a: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>
                  <a:latin typeface="Times New Roman" pitchFamily="18" charset="0"/>
                </a:rPr>
                <a:t>Tip movement: linear </a:t>
              </a:r>
              <a:r>
                <a:rPr lang="en-US" altLang="ja-JP" sz="1600" dirty="0" err="1">
                  <a:latin typeface="Times New Roman" pitchFamily="18" charset="0"/>
                </a:rPr>
                <a:t>stage+PIEZO</a:t>
              </a:r>
              <a:r>
                <a:rPr lang="en-US" altLang="ja-JP" sz="1600" dirty="0">
                  <a:latin typeface="Times New Roman" pitchFamily="18" charset="0"/>
                </a:rPr>
                <a:t> mover</a:t>
              </a: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>
                  <a:latin typeface="Times New Roman" pitchFamily="18" charset="0"/>
                </a:rPr>
                <a:t>Gap: 1 micron</a:t>
              </a: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>
                  <a:latin typeface="Times New Roman" pitchFamily="18" charset="0"/>
                </a:rPr>
                <a:t>XY stage stroke +/- 6mm (rough 50mm)</a:t>
              </a: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 smtClean="0"/>
                <a:t>Bias</a:t>
              </a:r>
              <a:r>
                <a:rPr lang="en-US" altLang="ja-JP" sz="1600" dirty="0" smtClean="0">
                  <a:latin typeface="Times New Roman" pitchFamily="18" charset="0"/>
                </a:rPr>
                <a:t> </a:t>
              </a:r>
              <a:r>
                <a:rPr lang="en-US" altLang="ja-JP" sz="1600" dirty="0">
                  <a:latin typeface="Times New Roman" pitchFamily="18" charset="0"/>
                </a:rPr>
                <a:t>voltage </a:t>
              </a:r>
              <a:r>
                <a:rPr lang="en-US" altLang="ja-JP" sz="1600" dirty="0" smtClean="0">
                  <a:latin typeface="Times New Roman" pitchFamily="18" charset="0"/>
                </a:rPr>
                <a:t>~240V</a:t>
              </a:r>
              <a:endParaRPr lang="en-US" altLang="ja-JP" sz="1600" dirty="0">
                <a:latin typeface="Times New Roman" pitchFamily="18" charset="0"/>
              </a:endParaRP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>
                  <a:latin typeface="Times New Roman" pitchFamily="18" charset="0"/>
                </a:rPr>
                <a:t>Pico-ammeter: ~</a:t>
              </a:r>
              <a:r>
                <a:rPr lang="en-US" altLang="ja-JP" sz="1600" dirty="0" err="1">
                  <a:latin typeface="Times New Roman" pitchFamily="18" charset="0"/>
                </a:rPr>
                <a:t>pA</a:t>
              </a:r>
              <a:r>
                <a:rPr lang="en-US" altLang="ja-JP" sz="1600" dirty="0">
                  <a:latin typeface="Times New Roman" pitchFamily="18" charset="0"/>
                </a:rPr>
                <a:t> resolution</a:t>
              </a: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>
                  <a:latin typeface="Times New Roman" pitchFamily="18" charset="0"/>
                </a:rPr>
                <a:t>In-situ gap sensor: </a:t>
              </a:r>
              <a:r>
                <a:rPr lang="en-US" altLang="ja-JP" sz="1600" dirty="0" smtClean="0">
                  <a:latin typeface="Times New Roman" pitchFamily="18" charset="0"/>
                </a:rPr>
                <a:t>0.01micron </a:t>
              </a:r>
              <a:r>
                <a:rPr lang="en-US" altLang="ja-JP" sz="1600" dirty="0">
                  <a:latin typeface="Times New Roman" pitchFamily="18" charset="0"/>
                </a:rPr>
                <a:t>resolution</a:t>
              </a: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>
                  <a:latin typeface="Times New Roman" pitchFamily="18" charset="0"/>
                </a:rPr>
                <a:t>Microscope</a:t>
              </a: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>
                  <a:latin typeface="Times New Roman" pitchFamily="18" charset="0"/>
                </a:rPr>
                <a:t>Residual Gas Analyzer</a:t>
              </a: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>
                  <a:latin typeface="Times New Roman" pitchFamily="18" charset="0"/>
                </a:rPr>
                <a:t>Vacuum gauge</a:t>
              </a: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>
                  <a:latin typeface="Times New Roman" pitchFamily="18" charset="0"/>
                </a:rPr>
                <a:t>Vacuum level : </a:t>
              </a:r>
              <a:r>
                <a:rPr lang="en-US" altLang="ja-JP" sz="1600" dirty="0" smtClean="0">
                  <a:latin typeface="Times New Roman" pitchFamily="18" charset="0"/>
                </a:rPr>
                <a:t>10</a:t>
              </a:r>
              <a:r>
                <a:rPr lang="en-US" altLang="ja-JP" sz="1600" baseline="26000" dirty="0" smtClean="0">
                  <a:latin typeface="Times New Roman" pitchFamily="18" charset="0"/>
                </a:rPr>
                <a:t>-7</a:t>
              </a:r>
              <a:r>
                <a:rPr lang="en-US" altLang="ja-JP" sz="1600" dirty="0" smtClean="0">
                  <a:latin typeface="Times New Roman" pitchFamily="18" charset="0"/>
                </a:rPr>
                <a:t>Pa</a:t>
              </a:r>
              <a:endParaRPr lang="en-US" altLang="ja-JP" sz="1600" dirty="0">
                <a:latin typeface="Times New Roman" pitchFamily="18" charset="0"/>
              </a:endParaRPr>
            </a:p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FontTx/>
                <a:buChar char="•"/>
              </a:pPr>
              <a:r>
                <a:rPr lang="en-US" altLang="ja-JP" sz="1600" dirty="0">
                  <a:latin typeface="Times New Roman" pitchFamily="18" charset="0"/>
                </a:rPr>
                <a:t>Chamber size: 400 mm diameter and 300 mm height</a:t>
              </a:r>
            </a:p>
          </p:txBody>
        </p:sp>
        <p:sp>
          <p:nvSpPr>
            <p:cNvPr id="32775" name="Rectangle 7"/>
            <p:cNvSpPr>
              <a:spLocks noChangeArrowheads="1"/>
            </p:cNvSpPr>
            <p:nvPr/>
          </p:nvSpPr>
          <p:spPr bwMode="auto">
            <a:xfrm>
              <a:off x="3061" y="2659"/>
              <a:ext cx="862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2776" name="Rectangle 8"/>
            <p:cNvSpPr>
              <a:spLocks noChangeArrowheads="1"/>
            </p:cNvSpPr>
            <p:nvPr/>
          </p:nvSpPr>
          <p:spPr bwMode="auto">
            <a:xfrm>
              <a:off x="1610" y="3838"/>
              <a:ext cx="2676" cy="13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2778" name="Rectangle 10"/>
            <p:cNvSpPr>
              <a:spLocks noChangeArrowheads="1"/>
            </p:cNvSpPr>
            <p:nvPr/>
          </p:nvSpPr>
          <p:spPr bwMode="auto">
            <a:xfrm>
              <a:off x="1927" y="3702"/>
              <a:ext cx="2223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2562" y="3203"/>
              <a:ext cx="499" cy="453"/>
              <a:chOff x="2472" y="3067"/>
              <a:chExt cx="499" cy="453"/>
            </a:xfrm>
          </p:grpSpPr>
          <p:sp>
            <p:nvSpPr>
              <p:cNvPr id="32780" name="Rectangle 12"/>
              <p:cNvSpPr>
                <a:spLocks noChangeArrowheads="1"/>
              </p:cNvSpPr>
              <p:nvPr/>
            </p:nvSpPr>
            <p:spPr bwMode="auto">
              <a:xfrm>
                <a:off x="2653" y="3067"/>
                <a:ext cx="136" cy="363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2781" name="Oval 13"/>
              <p:cNvSpPr>
                <a:spLocks noChangeArrowheads="1"/>
              </p:cNvSpPr>
              <p:nvPr/>
            </p:nvSpPr>
            <p:spPr bwMode="auto">
              <a:xfrm>
                <a:off x="2744" y="3294"/>
                <a:ext cx="227" cy="22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32782" name="Oval 14"/>
              <p:cNvSpPr>
                <a:spLocks noChangeArrowheads="1"/>
              </p:cNvSpPr>
              <p:nvPr/>
            </p:nvSpPr>
            <p:spPr bwMode="auto">
              <a:xfrm>
                <a:off x="2472" y="3294"/>
                <a:ext cx="227" cy="22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32783" name="Rectangle 15"/>
            <p:cNvSpPr>
              <a:spLocks noChangeArrowheads="1"/>
            </p:cNvSpPr>
            <p:nvPr/>
          </p:nvSpPr>
          <p:spPr bwMode="auto">
            <a:xfrm>
              <a:off x="4558" y="3430"/>
              <a:ext cx="952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2788" name="Text Box 20"/>
            <p:cNvSpPr txBox="1">
              <a:spLocks noChangeArrowheads="1"/>
            </p:cNvSpPr>
            <p:nvPr/>
          </p:nvSpPr>
          <p:spPr bwMode="auto">
            <a:xfrm>
              <a:off x="4604" y="3430"/>
              <a:ext cx="86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latin typeface="Times New Roman" pitchFamily="18" charset="0"/>
                </a:rPr>
                <a:t>Microscope</a:t>
              </a:r>
            </a:p>
          </p:txBody>
        </p:sp>
        <p:sp>
          <p:nvSpPr>
            <p:cNvPr id="32789" name="Text Box 21"/>
            <p:cNvSpPr txBox="1">
              <a:spLocks noChangeArrowheads="1"/>
            </p:cNvSpPr>
            <p:nvPr/>
          </p:nvSpPr>
          <p:spPr bwMode="auto">
            <a:xfrm>
              <a:off x="2154" y="3294"/>
              <a:ext cx="49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latin typeface="Times New Roman" pitchFamily="18" charset="0"/>
                </a:rPr>
                <a:t>W tip</a:t>
              </a:r>
            </a:p>
          </p:txBody>
        </p:sp>
        <p:sp>
          <p:nvSpPr>
            <p:cNvPr id="32790" name="Text Box 22"/>
            <p:cNvSpPr txBox="1">
              <a:spLocks noChangeArrowheads="1"/>
            </p:cNvSpPr>
            <p:nvPr/>
          </p:nvSpPr>
          <p:spPr bwMode="auto">
            <a:xfrm>
              <a:off x="3288" y="3657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latin typeface="Times New Roman" pitchFamily="18" charset="0"/>
                </a:rPr>
                <a:t>Sample</a:t>
              </a:r>
            </a:p>
          </p:txBody>
        </p:sp>
        <p:grpSp>
          <p:nvGrpSpPr>
            <p:cNvPr id="4" name="Group 23"/>
            <p:cNvGrpSpPr>
              <a:grpSpLocks/>
            </p:cNvGrpSpPr>
            <p:nvPr/>
          </p:nvGrpSpPr>
          <p:grpSpPr bwMode="auto">
            <a:xfrm>
              <a:off x="3515" y="3929"/>
              <a:ext cx="635" cy="181"/>
              <a:chOff x="3515" y="3929"/>
              <a:chExt cx="635" cy="181"/>
            </a:xfrm>
          </p:grpSpPr>
          <p:sp>
            <p:nvSpPr>
              <p:cNvPr id="32792" name="Line 24"/>
              <p:cNvSpPr>
                <a:spLocks noChangeShapeType="1"/>
              </p:cNvSpPr>
              <p:nvPr/>
            </p:nvSpPr>
            <p:spPr bwMode="auto">
              <a:xfrm>
                <a:off x="3515" y="4020"/>
                <a:ext cx="63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32793" name="Line 25"/>
              <p:cNvSpPr>
                <a:spLocks noChangeShapeType="1"/>
              </p:cNvSpPr>
              <p:nvPr/>
            </p:nvSpPr>
            <p:spPr bwMode="auto">
              <a:xfrm flipH="1">
                <a:off x="3606" y="3929"/>
                <a:ext cx="363" cy="18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32794" name="Text Box 26"/>
            <p:cNvSpPr txBox="1">
              <a:spLocks noChangeArrowheads="1"/>
            </p:cNvSpPr>
            <p:nvPr/>
          </p:nvSpPr>
          <p:spPr bwMode="auto">
            <a:xfrm>
              <a:off x="3923" y="4020"/>
              <a:ext cx="95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latin typeface="Times New Roman" pitchFamily="18" charset="0"/>
                </a:rPr>
                <a:t>XY stage</a:t>
              </a:r>
            </a:p>
          </p:txBody>
        </p:sp>
        <p:sp>
          <p:nvSpPr>
            <p:cNvPr id="32795" name="Text Box 27"/>
            <p:cNvSpPr txBox="1">
              <a:spLocks noChangeArrowheads="1"/>
            </p:cNvSpPr>
            <p:nvPr/>
          </p:nvSpPr>
          <p:spPr bwMode="auto">
            <a:xfrm>
              <a:off x="1791" y="3793"/>
              <a:ext cx="127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latin typeface="Times New Roman" pitchFamily="18" charset="0"/>
                </a:rPr>
                <a:t>Ceramic plate</a:t>
              </a:r>
            </a:p>
          </p:txBody>
        </p:sp>
        <p:sp>
          <p:nvSpPr>
            <p:cNvPr id="32796" name="Line 28"/>
            <p:cNvSpPr>
              <a:spLocks noChangeShapeType="1"/>
            </p:cNvSpPr>
            <p:nvPr/>
          </p:nvSpPr>
          <p:spPr bwMode="auto">
            <a:xfrm flipH="1">
              <a:off x="340" y="3793"/>
              <a:ext cx="15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2797" name="Rectangle 29"/>
            <p:cNvSpPr>
              <a:spLocks noChangeArrowheads="1"/>
            </p:cNvSpPr>
            <p:nvPr/>
          </p:nvSpPr>
          <p:spPr bwMode="auto">
            <a:xfrm>
              <a:off x="2608" y="2886"/>
              <a:ext cx="408" cy="31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2798" name="Text Box 30"/>
            <p:cNvSpPr txBox="1">
              <a:spLocks noChangeArrowheads="1"/>
            </p:cNvSpPr>
            <p:nvPr/>
          </p:nvSpPr>
          <p:spPr bwMode="auto">
            <a:xfrm>
              <a:off x="2562" y="2931"/>
              <a:ext cx="63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latin typeface="Times New Roman" pitchFamily="18" charset="0"/>
                </a:rPr>
                <a:t>PIEZO</a:t>
              </a:r>
            </a:p>
          </p:txBody>
        </p:sp>
        <p:sp>
          <p:nvSpPr>
            <p:cNvPr id="32799" name="Line 31"/>
            <p:cNvSpPr>
              <a:spLocks noChangeShapeType="1"/>
            </p:cNvSpPr>
            <p:nvPr/>
          </p:nvSpPr>
          <p:spPr bwMode="auto">
            <a:xfrm flipH="1">
              <a:off x="2381" y="3249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2800" name="Line 32"/>
            <p:cNvSpPr>
              <a:spLocks noChangeShapeType="1"/>
            </p:cNvSpPr>
            <p:nvPr/>
          </p:nvSpPr>
          <p:spPr bwMode="auto">
            <a:xfrm flipV="1">
              <a:off x="2381" y="2750"/>
              <a:ext cx="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2801" name="Line 33"/>
            <p:cNvSpPr>
              <a:spLocks noChangeShapeType="1"/>
            </p:cNvSpPr>
            <p:nvPr/>
          </p:nvSpPr>
          <p:spPr bwMode="auto">
            <a:xfrm flipH="1">
              <a:off x="340" y="2750"/>
              <a:ext cx="204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2802" name="Line 34"/>
            <p:cNvSpPr>
              <a:spLocks noChangeShapeType="1"/>
            </p:cNvSpPr>
            <p:nvPr/>
          </p:nvSpPr>
          <p:spPr bwMode="auto">
            <a:xfrm>
              <a:off x="340" y="2750"/>
              <a:ext cx="0" cy="10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2803" name="Rectangle 35"/>
            <p:cNvSpPr>
              <a:spLocks noChangeArrowheads="1"/>
            </p:cNvSpPr>
            <p:nvPr/>
          </p:nvSpPr>
          <p:spPr bwMode="auto">
            <a:xfrm>
              <a:off x="612" y="2568"/>
              <a:ext cx="726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2804" name="Text Box 36"/>
            <p:cNvSpPr txBox="1">
              <a:spLocks noChangeArrowheads="1"/>
            </p:cNvSpPr>
            <p:nvPr/>
          </p:nvSpPr>
          <p:spPr bwMode="auto">
            <a:xfrm>
              <a:off x="612" y="2659"/>
              <a:ext cx="72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latin typeface="Times New Roman" pitchFamily="18" charset="0"/>
                </a:rPr>
                <a:t>pA meter</a:t>
              </a:r>
            </a:p>
          </p:txBody>
        </p:sp>
        <p:sp>
          <p:nvSpPr>
            <p:cNvPr id="32805" name="Rectangle 37"/>
            <p:cNvSpPr>
              <a:spLocks noChangeArrowheads="1"/>
            </p:cNvSpPr>
            <p:nvPr/>
          </p:nvSpPr>
          <p:spPr bwMode="auto">
            <a:xfrm>
              <a:off x="204" y="3249"/>
              <a:ext cx="272" cy="2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2806" name="Text Box 38"/>
            <p:cNvSpPr txBox="1">
              <a:spLocks noChangeArrowheads="1"/>
            </p:cNvSpPr>
            <p:nvPr/>
          </p:nvSpPr>
          <p:spPr bwMode="auto">
            <a:xfrm>
              <a:off x="476" y="3249"/>
              <a:ext cx="77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latin typeface="Times New Roman" pitchFamily="18" charset="0"/>
                </a:rPr>
                <a:t>High-Voltage</a:t>
              </a:r>
            </a:p>
          </p:txBody>
        </p:sp>
        <p:sp>
          <p:nvSpPr>
            <p:cNvPr id="32807" name="Rectangle 39"/>
            <p:cNvSpPr>
              <a:spLocks noChangeArrowheads="1"/>
            </p:cNvSpPr>
            <p:nvPr/>
          </p:nvSpPr>
          <p:spPr bwMode="auto">
            <a:xfrm>
              <a:off x="4150" y="2523"/>
              <a:ext cx="1542" cy="49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ja-JP">
                  <a:latin typeface="Times New Roman" pitchFamily="18" charset="0"/>
                </a:rPr>
                <a:t>Residual Gas Analyzer</a:t>
              </a:r>
            </a:p>
          </p:txBody>
        </p:sp>
        <p:sp>
          <p:nvSpPr>
            <p:cNvPr id="32809" name="Line 41"/>
            <p:cNvSpPr>
              <a:spLocks noChangeShapeType="1"/>
            </p:cNvSpPr>
            <p:nvPr/>
          </p:nvSpPr>
          <p:spPr bwMode="auto">
            <a:xfrm>
              <a:off x="2789" y="2659"/>
              <a:ext cx="0" cy="2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2810" name="Text Box 42"/>
            <p:cNvSpPr txBox="1">
              <a:spLocks noChangeArrowheads="1"/>
            </p:cNvSpPr>
            <p:nvPr/>
          </p:nvSpPr>
          <p:spPr bwMode="auto">
            <a:xfrm>
              <a:off x="3198" y="2614"/>
              <a:ext cx="86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latin typeface="Times New Roman" pitchFamily="18" charset="0"/>
                </a:rPr>
                <a:t>Vacuum gauge</a:t>
              </a:r>
            </a:p>
          </p:txBody>
        </p:sp>
        <p:sp>
          <p:nvSpPr>
            <p:cNvPr id="32811" name="Rectangle 43"/>
            <p:cNvSpPr>
              <a:spLocks noChangeArrowheads="1"/>
            </p:cNvSpPr>
            <p:nvPr/>
          </p:nvSpPr>
          <p:spPr bwMode="auto">
            <a:xfrm>
              <a:off x="2925" y="3203"/>
              <a:ext cx="91" cy="36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2812" name="Text Box 44"/>
            <p:cNvSpPr txBox="1">
              <a:spLocks noChangeArrowheads="1"/>
            </p:cNvSpPr>
            <p:nvPr/>
          </p:nvSpPr>
          <p:spPr bwMode="auto">
            <a:xfrm>
              <a:off x="3061" y="3294"/>
              <a:ext cx="1270" cy="23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latin typeface="Times New Roman" pitchFamily="18" charset="0"/>
                </a:rPr>
                <a:t>Capacitive sensor</a:t>
              </a:r>
            </a:p>
          </p:txBody>
        </p:sp>
        <p:sp>
          <p:nvSpPr>
            <p:cNvPr id="32813" name="Rectangle 45"/>
            <p:cNvSpPr>
              <a:spLocks noChangeArrowheads="1"/>
            </p:cNvSpPr>
            <p:nvPr/>
          </p:nvSpPr>
          <p:spPr bwMode="auto">
            <a:xfrm>
              <a:off x="1292" y="3294"/>
              <a:ext cx="726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ja-JP">
                  <a:latin typeface="Times New Roman" pitchFamily="18" charset="0"/>
                </a:rPr>
                <a:t>PMT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7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ABF6F-5187-4C04-9ADE-FA87D17E4239}" type="slidenum">
              <a:rPr lang="en-US" altLang="ja-JP"/>
              <a:pPr/>
              <a:t>16</a:t>
            </a:fld>
            <a:endParaRPr lang="en-US" altLang="ja-JP"/>
          </a:p>
        </p:txBody>
      </p:sp>
      <p:pic>
        <p:nvPicPr>
          <p:cNvPr id="38917" name="コンテンツ プレースホルダ 3" descr="測定回路表面放電.JPG"/>
          <p:cNvPicPr>
            <a:picLocks noChangeAspect="1"/>
          </p:cNvPicPr>
          <p:nvPr/>
        </p:nvPicPr>
        <p:blipFill>
          <a:blip r:embed="rId2" cstate="print"/>
          <a:srcRect l="-27742" r="-27742"/>
          <a:stretch>
            <a:fillRect/>
          </a:stretch>
        </p:blipFill>
        <p:spPr bwMode="auto">
          <a:xfrm>
            <a:off x="14575" y="836712"/>
            <a:ext cx="8754775" cy="481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 descr="CIMG15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4292600"/>
            <a:ext cx="3095625" cy="1584325"/>
          </a:xfrm>
          <a:prstGeom prst="rect">
            <a:avLst/>
          </a:prstGeom>
          <a:noFill/>
        </p:spPr>
      </p:pic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5940152" y="5301208"/>
            <a:ext cx="14401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Sample</a:t>
            </a:r>
          </a:p>
          <a:p>
            <a:pPr algn="ctr"/>
            <a:r>
              <a:rPr lang="en-US" dirty="0" smtClean="0"/>
              <a:t>40x10x3mm</a:t>
            </a:r>
            <a:endParaRPr lang="en-US" dirty="0"/>
          </a:p>
        </p:txBody>
      </p:sp>
      <p:sp>
        <p:nvSpPr>
          <p:cNvPr id="38916" name="タイトル 1"/>
          <p:cNvSpPr>
            <a:spLocks/>
          </p:cNvSpPr>
          <p:nvPr/>
        </p:nvSpPr>
        <p:spPr bwMode="auto">
          <a:xfrm>
            <a:off x="179512" y="188640"/>
            <a:ext cx="878497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ja-JP" sz="2800" dirty="0" smtClean="0">
                <a:latin typeface="+mj-lt"/>
              </a:rPr>
              <a:t>Schematic view of Scanning </a:t>
            </a:r>
            <a:r>
              <a:rPr lang="en-US" altLang="ja-JP" sz="2800" dirty="0">
                <a:latin typeface="+mj-lt"/>
              </a:rPr>
              <a:t>Field Emission Microscope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16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DFDA7-D5D2-4BB9-A787-5C1F8534240E}" type="slidenum">
              <a:rPr lang="en-US" altLang="ja-JP"/>
              <a:pPr/>
              <a:t>17</a:t>
            </a:fld>
            <a:endParaRPr lang="en-US" altLang="ja-JP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7950" y="80963"/>
            <a:ext cx="8928100" cy="6696075"/>
            <a:chOff x="68" y="51"/>
            <a:chExt cx="5624" cy="4218"/>
          </a:xfrm>
        </p:grpSpPr>
        <p:pic>
          <p:nvPicPr>
            <p:cNvPr id="35845" name="Picture 5" descr="CIMG140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" y="51"/>
              <a:ext cx="5624" cy="4218"/>
            </a:xfrm>
            <a:prstGeom prst="rect">
              <a:avLst/>
            </a:prstGeom>
            <a:noFill/>
          </p:spPr>
        </p:pic>
        <p:sp>
          <p:nvSpPr>
            <p:cNvPr id="35846" name="Text Box 6"/>
            <p:cNvSpPr txBox="1">
              <a:spLocks noChangeArrowheads="1"/>
            </p:cNvSpPr>
            <p:nvPr/>
          </p:nvSpPr>
          <p:spPr bwMode="auto">
            <a:xfrm>
              <a:off x="703" y="73"/>
              <a:ext cx="4263" cy="365"/>
            </a:xfrm>
            <a:prstGeom prst="rect">
              <a:avLst/>
            </a:prstGeom>
            <a:solidFill>
              <a:srgbClr val="0066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sz="3200" b="1" dirty="0">
                  <a:solidFill>
                    <a:schemeClr val="bg1"/>
                  </a:solidFill>
                  <a:latin typeface="+mj-lt"/>
                </a:rPr>
                <a:t>Scanning Field Emission Microscope</a:t>
              </a:r>
            </a:p>
          </p:txBody>
        </p:sp>
        <p:pic>
          <p:nvPicPr>
            <p:cNvPr id="35847" name="Picture 7" descr="CIMG13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23" y="1117"/>
              <a:ext cx="1678" cy="1259"/>
            </a:xfrm>
            <a:prstGeom prst="rect">
              <a:avLst/>
            </a:prstGeom>
            <a:noFill/>
          </p:spPr>
        </p:pic>
        <p:pic>
          <p:nvPicPr>
            <p:cNvPr id="35848" name="Picture 8" descr="Distunc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26" y="2931"/>
              <a:ext cx="1520" cy="1140"/>
            </a:xfrm>
            <a:prstGeom prst="rect">
              <a:avLst/>
            </a:prstGeom>
            <a:noFill/>
          </p:spPr>
        </p:pic>
        <p:pic>
          <p:nvPicPr>
            <p:cNvPr id="35849" name="Picture 9" descr="W tip No1 10micron 10073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05" y="3067"/>
              <a:ext cx="1498" cy="1124"/>
            </a:xfrm>
            <a:prstGeom prst="rect">
              <a:avLst/>
            </a:prstGeom>
            <a:noFill/>
          </p:spPr>
        </p:pic>
        <p:sp>
          <p:nvSpPr>
            <p:cNvPr id="35850" name="Text Box 10"/>
            <p:cNvSpPr txBox="1">
              <a:spLocks noChangeArrowheads="1"/>
            </p:cNvSpPr>
            <p:nvPr/>
          </p:nvSpPr>
          <p:spPr bwMode="auto">
            <a:xfrm>
              <a:off x="204" y="845"/>
              <a:ext cx="226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ja-JP" altLang="ja-JP" sz="1400" b="1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35851" name="Text Box 11"/>
            <p:cNvSpPr txBox="1">
              <a:spLocks noChangeArrowheads="1"/>
            </p:cNvSpPr>
            <p:nvPr/>
          </p:nvSpPr>
          <p:spPr bwMode="auto">
            <a:xfrm>
              <a:off x="4150" y="2069"/>
              <a:ext cx="13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b="1">
                  <a:solidFill>
                    <a:srgbClr val="FFFF00"/>
                  </a:solidFill>
                  <a:latin typeface="Times New Roman" pitchFamily="18" charset="0"/>
                </a:rPr>
                <a:t>Chamber inside</a:t>
              </a:r>
            </a:p>
          </p:txBody>
        </p:sp>
        <p:sp>
          <p:nvSpPr>
            <p:cNvPr id="35852" name="Text Box 12"/>
            <p:cNvSpPr txBox="1">
              <a:spLocks noChangeArrowheads="1"/>
            </p:cNvSpPr>
            <p:nvPr/>
          </p:nvSpPr>
          <p:spPr bwMode="auto">
            <a:xfrm>
              <a:off x="2562" y="3748"/>
              <a:ext cx="12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b="1">
                  <a:solidFill>
                    <a:srgbClr val="FFFF00"/>
                  </a:solidFill>
                  <a:latin typeface="Times New Roman" pitchFamily="18" charset="0"/>
                </a:rPr>
                <a:t>Scanned surface</a:t>
              </a:r>
            </a:p>
          </p:txBody>
        </p:sp>
        <p:sp>
          <p:nvSpPr>
            <p:cNvPr id="35853" name="Text Box 13"/>
            <p:cNvSpPr txBox="1">
              <a:spLocks noChangeArrowheads="1"/>
            </p:cNvSpPr>
            <p:nvPr/>
          </p:nvSpPr>
          <p:spPr bwMode="auto">
            <a:xfrm>
              <a:off x="2653" y="3067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b="1">
                  <a:solidFill>
                    <a:srgbClr val="FFFF00"/>
                  </a:solidFill>
                  <a:latin typeface="Times New Roman" pitchFamily="18" charset="0"/>
                </a:rPr>
                <a:t>W tip</a:t>
              </a:r>
            </a:p>
          </p:txBody>
        </p:sp>
        <p:sp>
          <p:nvSpPr>
            <p:cNvPr id="35854" name="Text Box 14"/>
            <p:cNvSpPr txBox="1">
              <a:spLocks noChangeArrowheads="1"/>
            </p:cNvSpPr>
            <p:nvPr/>
          </p:nvSpPr>
          <p:spPr bwMode="auto">
            <a:xfrm>
              <a:off x="4195" y="3249"/>
              <a:ext cx="1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b="1" dirty="0">
                  <a:solidFill>
                    <a:srgbClr val="FFFF00"/>
                  </a:solidFill>
                  <a:latin typeface="Times New Roman" pitchFamily="18" charset="0"/>
                </a:rPr>
                <a:t>W tip radius </a:t>
              </a:r>
              <a:r>
                <a:rPr lang="en-US" altLang="ja-JP" b="1" dirty="0" smtClean="0">
                  <a:solidFill>
                    <a:srgbClr val="FFFF00"/>
                  </a:solidFill>
                  <a:latin typeface="Times New Roman" pitchFamily="18" charset="0"/>
                </a:rPr>
                <a:t>~1</a:t>
              </a:r>
              <a:r>
                <a:rPr lang="en-US" altLang="ja-JP" b="1" dirty="0" smtClean="0">
                  <a:solidFill>
                    <a:srgbClr val="FFFF00"/>
                  </a:solidFill>
                  <a:latin typeface="Symbol" pitchFamily="18" charset="2"/>
                </a:rPr>
                <a:t>m</a:t>
              </a:r>
              <a:r>
                <a:rPr lang="en-US" altLang="ja-JP" b="1" dirty="0" smtClean="0">
                  <a:solidFill>
                    <a:srgbClr val="FFFF00"/>
                  </a:solidFill>
                  <a:latin typeface="Times New Roman" pitchFamily="18" charset="0"/>
                </a:rPr>
                <a:t>m</a:t>
              </a:r>
              <a:endParaRPr lang="en-US" altLang="ja-JP" b="1" dirty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  <p:sp>
          <p:nvSpPr>
            <p:cNvPr id="35855" name="Line 15"/>
            <p:cNvSpPr>
              <a:spLocks noChangeShapeType="1"/>
            </p:cNvSpPr>
            <p:nvPr/>
          </p:nvSpPr>
          <p:spPr bwMode="auto">
            <a:xfrm flipH="1">
              <a:off x="3833" y="1434"/>
              <a:ext cx="861" cy="149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5856" name="Line 16"/>
            <p:cNvSpPr>
              <a:spLocks noChangeShapeType="1"/>
            </p:cNvSpPr>
            <p:nvPr/>
          </p:nvSpPr>
          <p:spPr bwMode="auto">
            <a:xfrm>
              <a:off x="3107" y="3475"/>
              <a:ext cx="998" cy="227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フッター プレースホルダ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1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EFF05-428D-4A5C-96B7-304C10BF5800}" type="slidenum">
              <a:rPr lang="en-US" altLang="ja-JP"/>
              <a:pPr/>
              <a:t>18</a:t>
            </a:fld>
            <a:endParaRPr lang="en-US" altLang="ja-JP"/>
          </a:p>
        </p:txBody>
      </p:sp>
      <p:pic>
        <p:nvPicPr>
          <p:cNvPr id="10245" name="Picture 5" descr="CIMG15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052513"/>
            <a:ext cx="6696075" cy="5021262"/>
          </a:xfrm>
          <a:prstGeom prst="rect">
            <a:avLst/>
          </a:prstGeom>
          <a:noFill/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787900" y="1052513"/>
            <a:ext cx="3024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400">
                <a:solidFill>
                  <a:srgbClr val="FFFF00"/>
                </a:solidFill>
                <a:latin typeface="Times New Roman" pitchFamily="18" charset="0"/>
              </a:rPr>
              <a:t>Capacitance gauge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3995738" y="3789363"/>
            <a:ext cx="2881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400">
                <a:solidFill>
                  <a:srgbClr val="FFFF00"/>
                </a:solidFill>
                <a:latin typeface="Times New Roman" pitchFamily="18" charset="0"/>
              </a:rPr>
              <a:t>Sample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2411413" y="2349500"/>
            <a:ext cx="1081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400">
                <a:solidFill>
                  <a:srgbClr val="FFFF00"/>
                </a:solidFill>
                <a:latin typeface="Times New Roman" pitchFamily="18" charset="0"/>
              </a:rPr>
              <a:t>W-Tip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1258888" y="1412875"/>
            <a:ext cx="280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400">
                <a:solidFill>
                  <a:srgbClr val="FFFF00"/>
                </a:solidFill>
                <a:latin typeface="Times New Roman" pitchFamily="18" charset="0"/>
              </a:rPr>
              <a:t>PIEZO actuator</a:t>
            </a:r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3492500" y="1557338"/>
            <a:ext cx="647700" cy="71437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>
            <a:off x="3348038" y="2636838"/>
            <a:ext cx="1152525" cy="2159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 flipH="1">
            <a:off x="4787900" y="1557338"/>
            <a:ext cx="1079500" cy="1295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flipH="1" flipV="1">
            <a:off x="3995738" y="3284538"/>
            <a:ext cx="144462" cy="57626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3708400" y="4941888"/>
            <a:ext cx="2376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400">
                <a:solidFill>
                  <a:srgbClr val="FFFF00"/>
                </a:solidFill>
                <a:latin typeface="Times New Roman" pitchFamily="18" charset="0"/>
              </a:rPr>
              <a:t>XY stage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1979613" y="115888"/>
            <a:ext cx="6011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3600" dirty="0">
                <a:latin typeface="+mj-lt"/>
              </a:rPr>
              <a:t>Sample and moving stages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19</a:t>
            </a:fld>
            <a:endParaRPr lang="en-US" altLang="ja-JP"/>
          </a:p>
        </p:txBody>
      </p:sp>
      <p:pic>
        <p:nvPicPr>
          <p:cNvPr id="4" name="Picture 4" descr="W tip No1 200micro 1007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549275"/>
            <a:ext cx="3960812" cy="2970213"/>
          </a:xfrm>
          <a:prstGeom prst="rect">
            <a:avLst/>
          </a:prstGeom>
          <a:noFill/>
        </p:spPr>
      </p:pic>
      <p:pic>
        <p:nvPicPr>
          <p:cNvPr id="5" name="Picture 6" descr="W tip No1 10micron 1007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3267075"/>
            <a:ext cx="4394200" cy="3295650"/>
          </a:xfrm>
          <a:prstGeom prst="rect">
            <a:avLst/>
          </a:prstGeom>
          <a:noFill/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900113" y="4652963"/>
            <a:ext cx="2519362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dirty="0" err="1" smtClean="0"/>
              <a:t>Polishng</a:t>
            </a:r>
            <a:r>
              <a:rPr lang="en-US" altLang="ja-JP" dirty="0" smtClean="0"/>
              <a:t> conditions</a:t>
            </a:r>
            <a:endParaRPr lang="en-US" altLang="ja-JP" dirty="0"/>
          </a:p>
          <a:p>
            <a:pPr>
              <a:spcBef>
                <a:spcPct val="50000"/>
              </a:spcBef>
            </a:pPr>
            <a:r>
              <a:rPr lang="en-US" altLang="ja-JP" dirty="0"/>
              <a:t>KOH: 1 mol</a:t>
            </a:r>
          </a:p>
          <a:p>
            <a:pPr>
              <a:spcBef>
                <a:spcPct val="50000"/>
              </a:spcBef>
            </a:pPr>
            <a:r>
              <a:rPr lang="en-US" altLang="ja-JP" dirty="0"/>
              <a:t>Voltage: 30 V</a:t>
            </a:r>
          </a:p>
          <a:p>
            <a:pPr>
              <a:spcBef>
                <a:spcPct val="50000"/>
              </a:spcBef>
            </a:pPr>
            <a:r>
              <a:rPr lang="en-US" altLang="ja-JP" dirty="0"/>
              <a:t>Current: 200mA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247456" y="1196752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dirty="0" smtClean="0">
                <a:solidFill>
                  <a:srgbClr val="FF0000"/>
                </a:solidFill>
                <a:latin typeface="+mj-lt"/>
              </a:rPr>
              <a:t>Tungsten Tip made by                    electro polishing</a:t>
            </a:r>
            <a:endParaRPr kumimoji="1" lang="ja-JP" altLang="en-US" sz="36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48072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>
                <a:latin typeface="+mj-ea"/>
                <a:cs typeface="Times New Roman" pitchFamily="18" charset="0"/>
              </a:rPr>
              <a:t>Outline</a:t>
            </a:r>
            <a:endParaRPr kumimoji="1" lang="ja-JP" altLang="en-US" dirty="0">
              <a:latin typeface="+mj-ea"/>
              <a:cs typeface="Times New Roman" pitchFamily="18" charset="0"/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79512" y="692696"/>
            <a:ext cx="8661648" cy="5832648"/>
          </a:xfrm>
        </p:spPr>
        <p:txBody>
          <a:bodyPr/>
          <a:lstStyle/>
          <a:p>
            <a:pPr algn="just"/>
            <a:r>
              <a:rPr lang="en-US" altLang="ja-JP" sz="2400" dirty="0" smtClean="0"/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Results</a:t>
            </a:r>
            <a:r>
              <a:rPr lang="ja-JP" altLang="en-US" sz="2400" dirty="0" smtClean="0">
                <a:solidFill>
                  <a:srgbClr val="FF0000"/>
                </a:solidFill>
              </a:rPr>
              <a:t>　</a:t>
            </a:r>
            <a:r>
              <a:rPr lang="en-US" altLang="ja-JP" sz="2400" dirty="0" smtClean="0">
                <a:solidFill>
                  <a:srgbClr val="FF0000"/>
                </a:solidFill>
              </a:rPr>
              <a:t>of high-power tests of single-cell Standing-Wave structures related</a:t>
            </a:r>
            <a:r>
              <a:rPr lang="ja-JP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to surface processing and copper purity</a:t>
            </a:r>
          </a:p>
          <a:p>
            <a:pPr algn="just">
              <a:buNone/>
            </a:pPr>
            <a:r>
              <a:rPr lang="en-US" altLang="ja-JP" sz="2400" dirty="0" smtClean="0"/>
              <a:t>@Effect of near-perfect surface cleaning on high gradient performance</a:t>
            </a:r>
          </a:p>
          <a:p>
            <a:pPr algn="just">
              <a:buNone/>
            </a:pPr>
            <a:r>
              <a:rPr lang="en-US" altLang="ja-JP" sz="2400" dirty="0" smtClean="0">
                <a:cs typeface="Times New Roman" pitchFamily="18" charset="0"/>
              </a:rPr>
              <a:t>@ Effect of purity of copper on high gradient performance (4N OFC copper, 6N copper treated with HIP, and 7N large grain copper)</a:t>
            </a:r>
          </a:p>
          <a:p>
            <a:pPr algn="just"/>
            <a:r>
              <a:rPr lang="en-US" altLang="ja-JP" sz="2400" dirty="0" smtClean="0">
                <a:solidFill>
                  <a:srgbClr val="FF0000"/>
                </a:solidFill>
              </a:rPr>
              <a:t>Development of Scanning Field Emission Microscope (SFEM)</a:t>
            </a:r>
            <a:r>
              <a:rPr lang="en-US" altLang="ja-JP" sz="2400" dirty="0" smtClean="0"/>
              <a:t> </a:t>
            </a:r>
          </a:p>
          <a:p>
            <a:pPr algn="just"/>
            <a:r>
              <a:rPr lang="en-US" altLang="ja-JP" sz="2400" dirty="0" smtClean="0">
                <a:solidFill>
                  <a:srgbClr val="FF0000"/>
                </a:solidFill>
              </a:rPr>
              <a:t>Search for location  of enhanced field emission</a:t>
            </a:r>
          </a:p>
          <a:p>
            <a:pPr algn="just">
              <a:buNone/>
            </a:pPr>
            <a:r>
              <a:rPr lang="en-US" altLang="ja-JP" sz="2400" dirty="0" smtClean="0"/>
              <a:t>@ Grain boundary measurement on the 7N large grain copper</a:t>
            </a:r>
          </a:p>
          <a:p>
            <a:pPr algn="just">
              <a:buNone/>
            </a:pPr>
            <a:r>
              <a:rPr lang="en-US" altLang="ja-JP" sz="2400" dirty="0" smtClean="0"/>
              <a:t>@ Random search for enhanced field emission on the OFHC Class1 copper </a:t>
            </a:r>
          </a:p>
          <a:p>
            <a:pPr algn="just"/>
            <a:r>
              <a:rPr lang="en-US" altLang="ja-JP" sz="2400" dirty="0" smtClean="0">
                <a:solidFill>
                  <a:srgbClr val="FF0000"/>
                </a:solidFill>
              </a:rPr>
              <a:t>Summary</a:t>
            </a:r>
          </a:p>
          <a:p>
            <a:pPr algn="just">
              <a:buNone/>
            </a:pPr>
            <a:endParaRPr lang="en-US" altLang="ja-JP" sz="2400" dirty="0" smtClean="0">
              <a:solidFill>
                <a:srgbClr val="FF0000"/>
              </a:solidFill>
            </a:endParaRP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2</a:t>
            </a:fld>
            <a:endParaRPr lang="en-US" altLang="ja-JP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79512" y="6165304"/>
            <a:ext cx="896448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This work is supported by US – </a:t>
            </a:r>
            <a:r>
              <a:rPr lang="en-US" altLang="ja-JP" sz="2400" dirty="0" smtClean="0"/>
              <a:t>J</a:t>
            </a:r>
            <a:r>
              <a:rPr kumimoji="1" lang="en-US" altLang="ja-JP" sz="2400" dirty="0" smtClean="0"/>
              <a:t>apan Cooperation Program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20</a:t>
            </a:fld>
            <a:endParaRPr lang="en-US" altLang="ja-JP"/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467544" y="350658"/>
          <a:ext cx="8064896" cy="6048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3" r:id="rId3" imgW="7619940" imgH="5715000" progId="">
                  <p:embed/>
                </p:oleObj>
              </mc:Choice>
              <mc:Fallback>
                <p:oleObj r:id="rId3" imgW="7619940" imgH="57150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350658"/>
                        <a:ext cx="8064896" cy="6048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827584" y="692696"/>
            <a:ext cx="7344816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 smtClean="0">
                <a:latin typeface="+mj-lt"/>
              </a:rPr>
              <a:t>Field </a:t>
            </a:r>
            <a:r>
              <a:rPr lang="en-US" altLang="ja-JP" sz="4800" dirty="0" smtClean="0">
                <a:latin typeface="+mj-lt"/>
              </a:rPr>
              <a:t>pattern under W-ti</a:t>
            </a:r>
            <a:r>
              <a:rPr lang="en-US" altLang="ja-JP" sz="4800" dirty="0" smtClean="0"/>
              <a:t>p</a:t>
            </a:r>
            <a:endParaRPr kumimoji="1" lang="en-US" altLang="ja-JP" sz="4800" dirty="0" smtClean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139952" y="2276872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Tip radius  (point) </a:t>
            </a:r>
          </a:p>
          <a:p>
            <a:r>
              <a:rPr lang="en-US" altLang="ja-JP" dirty="0" smtClean="0"/>
              <a:t> Tip shape (120deg.)</a:t>
            </a:r>
          </a:p>
          <a:p>
            <a:r>
              <a:rPr lang="en-US" altLang="ja-JP" dirty="0" smtClean="0"/>
              <a:t> Distance   (d)   </a:t>
            </a:r>
            <a:endParaRPr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835696" y="4941168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Maximum field strength  &lt;70% of applied bias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21</a:t>
            </a:fld>
            <a:endParaRPr lang="en-US" altLang="ja-JP"/>
          </a:p>
        </p:txBody>
      </p:sp>
      <p:pic>
        <p:nvPicPr>
          <p:cNvPr id="46082" name="Picture 2" descr="C:\Users\Higashi\Desktop\tek000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5610200" cy="3366120"/>
          </a:xfrm>
          <a:prstGeom prst="rect">
            <a:avLst/>
          </a:prstGeom>
          <a:noFill/>
        </p:spPr>
      </p:pic>
      <p:pic>
        <p:nvPicPr>
          <p:cNvPr id="46083" name="Picture 3" descr="C:\Users\Higashi\Desktop\tek00000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1866" y="3356992"/>
            <a:ext cx="5579773" cy="3347864"/>
          </a:xfrm>
          <a:prstGeom prst="rect">
            <a:avLst/>
          </a:prstGeom>
          <a:noFill/>
        </p:spPr>
      </p:pic>
      <p:sp>
        <p:nvSpPr>
          <p:cNvPr id="6" name="テキスト ボックス 5"/>
          <p:cNvSpPr txBox="1"/>
          <p:nvPr/>
        </p:nvSpPr>
        <p:spPr>
          <a:xfrm>
            <a:off x="395536" y="188640"/>
            <a:ext cx="8748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latin typeface="+mj-lt"/>
              </a:rPr>
              <a:t>Field Emission Current change due to bias voltage and gap </a:t>
            </a:r>
            <a:endParaRPr kumimoji="1" lang="ja-JP" altLang="en-US" sz="2800" dirty="0">
              <a:latin typeface="+mj-lt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39552" y="2708920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solidFill>
                  <a:srgbClr val="FF0000"/>
                </a:solidFill>
              </a:rPr>
              <a:t>Bias voltage change</a:t>
            </a:r>
            <a:endParaRPr kumimoji="1" lang="ja-JP" altLang="en-US" sz="3600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067944" y="5589240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solidFill>
                  <a:srgbClr val="FF0000"/>
                </a:solidFill>
              </a:rPr>
              <a:t>Gap distance change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39552" y="2276872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F0"/>
                </a:solidFill>
              </a:rPr>
              <a:t>None      300       350        400               450 (V)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                                 Gap  1</a:t>
            </a:r>
            <a:r>
              <a:rPr lang="en-US" altLang="ja-JP" dirty="0" smtClean="0">
                <a:solidFill>
                  <a:srgbClr val="00B0F0"/>
                </a:solidFill>
                <a:latin typeface="Symbol" pitchFamily="18" charset="2"/>
              </a:rPr>
              <a:t>m</a:t>
            </a:r>
            <a:r>
              <a:rPr lang="en-US" altLang="ja-JP" dirty="0" smtClean="0">
                <a:solidFill>
                  <a:srgbClr val="00B0F0"/>
                </a:solidFill>
              </a:rPr>
              <a:t>m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563888" y="4869160"/>
            <a:ext cx="5580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lain"/>
            </a:pPr>
            <a:r>
              <a:rPr kumimoji="1" lang="en-US" altLang="ja-JP" dirty="0" smtClean="0">
                <a:solidFill>
                  <a:srgbClr val="00B0F0"/>
                </a:solidFill>
              </a:rPr>
              <a:t>                0.9               0.8             0.7           0.6 (</a:t>
            </a:r>
            <a:r>
              <a:rPr kumimoji="1" lang="en-US" altLang="ja-JP" dirty="0" smtClean="0">
                <a:solidFill>
                  <a:srgbClr val="00B0F0"/>
                </a:solidFill>
                <a:latin typeface="Symbol" pitchFamily="18" charset="2"/>
              </a:rPr>
              <a:t>m</a:t>
            </a:r>
            <a:r>
              <a:rPr kumimoji="1" lang="en-US" altLang="ja-JP" dirty="0" smtClean="0">
                <a:solidFill>
                  <a:srgbClr val="00B0F0"/>
                </a:solidFill>
              </a:rPr>
              <a:t>m)</a:t>
            </a:r>
            <a:r>
              <a:rPr kumimoji="1" lang="en-US" altLang="ja-JP" dirty="0" smtClean="0"/>
              <a:t>)</a:t>
            </a:r>
          </a:p>
          <a:p>
            <a:pPr marL="342900" indent="-342900"/>
            <a:r>
              <a:rPr lang="en-US" altLang="ja-JP" dirty="0" smtClean="0">
                <a:solidFill>
                  <a:srgbClr val="00B0F0"/>
                </a:solidFill>
              </a:rPr>
              <a:t>                            Bias 450V</a:t>
            </a:r>
            <a:endParaRPr kumimoji="1" lang="ja-JP" altLang="en-US" dirty="0">
              <a:solidFill>
                <a:srgbClr val="00B0F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0" y="5157192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002060"/>
                </a:solidFill>
              </a:rPr>
              <a:t>Electrode </a:t>
            </a:r>
            <a:r>
              <a:rPr kumimoji="1" lang="en-US" altLang="ja-JP" sz="2400" dirty="0" smtClean="0">
                <a:solidFill>
                  <a:srgbClr val="002060"/>
                </a:solidFill>
              </a:rPr>
              <a:t>: OFHC Class1</a:t>
            </a:r>
            <a:endParaRPr kumimoji="1" lang="ja-JP" altLang="en-US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22</a:t>
            </a:fld>
            <a:endParaRPr lang="en-US" altLang="ja-JP"/>
          </a:p>
        </p:txBody>
      </p:sp>
      <p:pic>
        <p:nvPicPr>
          <p:cNvPr id="4" name="図 3" descr="P10100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188639"/>
            <a:ext cx="8724460" cy="6543345"/>
          </a:xfrm>
          <a:prstGeom prst="rect">
            <a:avLst/>
          </a:prstGeom>
        </p:spPr>
      </p:pic>
      <p:pic>
        <p:nvPicPr>
          <p:cNvPr id="6" name="図 5" descr="tek00008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140968"/>
            <a:ext cx="5904656" cy="3542793"/>
          </a:xfrm>
          <a:prstGeom prst="rect">
            <a:avLst/>
          </a:prstGeom>
        </p:spPr>
      </p:pic>
      <p:cxnSp>
        <p:nvCxnSpPr>
          <p:cNvPr id="8" name="直線矢印コネクタ 7"/>
          <p:cNvCxnSpPr/>
          <p:nvPr/>
        </p:nvCxnSpPr>
        <p:spPr bwMode="auto">
          <a:xfrm rot="5400000">
            <a:off x="540346" y="4364310"/>
            <a:ext cx="72008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9" name="テキスト ボックス 8"/>
          <p:cNvSpPr txBox="1"/>
          <p:nvPr/>
        </p:nvSpPr>
        <p:spPr>
          <a:xfrm>
            <a:off x="1043608" y="400506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1</a:t>
            </a:r>
            <a:r>
              <a:rPr kumimoji="1" lang="en-US" altLang="ja-JP" dirty="0" smtClean="0">
                <a:solidFill>
                  <a:srgbClr val="FF0000"/>
                </a:solidFill>
                <a:latin typeface="Symbol" pitchFamily="18" charset="2"/>
              </a:rPr>
              <a:t>m</a:t>
            </a:r>
            <a:r>
              <a:rPr kumimoji="1" lang="en-US" altLang="ja-JP" dirty="0" smtClean="0">
                <a:solidFill>
                  <a:srgbClr val="FF0000"/>
                </a:solidFill>
              </a:rPr>
              <a:t>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156176" y="3501008"/>
            <a:ext cx="28083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Optical flat surface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12" name="直線矢印コネクタ 11"/>
          <p:cNvCxnSpPr/>
          <p:nvPr/>
        </p:nvCxnSpPr>
        <p:spPr bwMode="auto">
          <a:xfrm rot="10800000">
            <a:off x="5148064" y="2924944"/>
            <a:ext cx="1080120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テキスト ボックス 12"/>
          <p:cNvSpPr txBox="1"/>
          <p:nvPr/>
        </p:nvSpPr>
        <p:spPr>
          <a:xfrm>
            <a:off x="5652120" y="1412776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FF0000"/>
                </a:solidFill>
              </a:rPr>
              <a:t>Capacitive sensor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cxnSp>
        <p:nvCxnSpPr>
          <p:cNvPr id="15" name="直線矢印コネクタ 14"/>
          <p:cNvCxnSpPr/>
          <p:nvPr/>
        </p:nvCxnSpPr>
        <p:spPr bwMode="auto">
          <a:xfrm rot="5400000">
            <a:off x="5076056" y="1988840"/>
            <a:ext cx="936104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テキスト ボックス 15"/>
          <p:cNvSpPr txBox="1"/>
          <p:nvPr/>
        </p:nvSpPr>
        <p:spPr>
          <a:xfrm>
            <a:off x="2051720" y="180509"/>
            <a:ext cx="4896544" cy="80021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0" lang="en-US" altLang="ja-JP" sz="2800" dirty="0" smtClean="0">
                <a:latin typeface="+mj-lt"/>
                <a:ea typeface="ＭＳ 明朝" charset="-128"/>
              </a:rPr>
              <a:t>Stability of the table motion</a:t>
            </a:r>
          </a:p>
          <a:p>
            <a:endParaRPr kumimoji="1" lang="ja-JP" altLang="en-US" dirty="0"/>
          </a:p>
        </p:txBody>
      </p:sp>
      <p:cxnSp>
        <p:nvCxnSpPr>
          <p:cNvPr id="18" name="直線矢印コネクタ 17"/>
          <p:cNvCxnSpPr/>
          <p:nvPr/>
        </p:nvCxnSpPr>
        <p:spPr bwMode="auto">
          <a:xfrm>
            <a:off x="2411760" y="5085184"/>
            <a:ext cx="338437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テキスト ボックス 18"/>
          <p:cNvSpPr txBox="1"/>
          <p:nvPr/>
        </p:nvSpPr>
        <p:spPr>
          <a:xfrm>
            <a:off x="2843808" y="501317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FF0000"/>
                </a:solidFill>
              </a:rPr>
              <a:t>5mm travel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cxnSp>
        <p:nvCxnSpPr>
          <p:cNvPr id="20" name="直線コネクタ 19"/>
          <p:cNvCxnSpPr/>
          <p:nvPr/>
        </p:nvCxnSpPr>
        <p:spPr bwMode="auto">
          <a:xfrm>
            <a:off x="2843808" y="4581128"/>
            <a:ext cx="3096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直線コネクタ 21"/>
          <p:cNvCxnSpPr/>
          <p:nvPr/>
        </p:nvCxnSpPr>
        <p:spPr bwMode="auto">
          <a:xfrm>
            <a:off x="2843808" y="4653136"/>
            <a:ext cx="3096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4" name="直線矢印コネクタ 23"/>
          <p:cNvCxnSpPr/>
          <p:nvPr/>
        </p:nvCxnSpPr>
        <p:spPr bwMode="auto">
          <a:xfrm rot="5400000">
            <a:off x="2879812" y="4473116"/>
            <a:ext cx="216024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直線矢印コネクタ 25"/>
          <p:cNvCxnSpPr/>
          <p:nvPr/>
        </p:nvCxnSpPr>
        <p:spPr bwMode="auto">
          <a:xfrm rot="5400000" flipH="1" flipV="1">
            <a:off x="2879812" y="4761148"/>
            <a:ext cx="216024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テキスト ボックス 26"/>
          <p:cNvSpPr txBox="1"/>
          <p:nvPr/>
        </p:nvSpPr>
        <p:spPr>
          <a:xfrm>
            <a:off x="2699792" y="407707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0.1</a:t>
            </a:r>
            <a:r>
              <a:rPr kumimoji="1" lang="en-US" altLang="ja-JP" dirty="0" smtClean="0">
                <a:solidFill>
                  <a:srgbClr val="FF0000"/>
                </a:solidFill>
                <a:latin typeface="Symbol" pitchFamily="18" charset="2"/>
              </a:rPr>
              <a:t>m</a:t>
            </a:r>
            <a:r>
              <a:rPr kumimoji="1" lang="en-US" altLang="ja-JP" dirty="0" smtClean="0">
                <a:solidFill>
                  <a:srgbClr val="FF0000"/>
                </a:solidFill>
              </a:rPr>
              <a:t>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3" name="スライド番号プレースホル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23</a:t>
            </a:fld>
            <a:endParaRPr lang="en-US" altLang="ja-JP"/>
          </a:p>
        </p:txBody>
      </p:sp>
      <p:sp>
        <p:nvSpPr>
          <p:cNvPr id="5" name="スライド番号プレースホルダ 2"/>
          <p:cNvSpPr txBox="1">
            <a:spLocks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44B3A6-8B5F-4B47-959C-837EBE2AD75C}" type="slidenum">
              <a:rPr kumimoji="0" lang="en-US" altLang="ja-JP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ja-JP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ＭＳ Ｐゴシック" pitchFamily="50" charset="-128"/>
              <a:cs typeface="+mn-cs"/>
            </a:endParaRPr>
          </a:p>
        </p:txBody>
      </p:sp>
      <p:pic>
        <p:nvPicPr>
          <p:cNvPr id="6" name="図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2304256" cy="2270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図 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052736"/>
            <a:ext cx="233031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図 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196752"/>
            <a:ext cx="246884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図 3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3645024"/>
            <a:ext cx="2260718" cy="216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図 3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303" y="3501008"/>
            <a:ext cx="2304793" cy="2287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図 3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92080" y="3501008"/>
            <a:ext cx="233014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図 3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32240" y="1052736"/>
            <a:ext cx="2272221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テキスト ボックス 12"/>
          <p:cNvSpPr txBox="1"/>
          <p:nvPr/>
        </p:nvSpPr>
        <p:spPr>
          <a:xfrm>
            <a:off x="0" y="188640"/>
            <a:ext cx="8820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600" dirty="0" smtClean="0">
                <a:latin typeface="+mj-lt"/>
              </a:rPr>
              <a:t>Fowler-</a:t>
            </a:r>
            <a:r>
              <a:rPr lang="en-US" altLang="ja-JP" sz="3600" dirty="0" err="1" smtClean="0">
                <a:latin typeface="+mj-lt"/>
              </a:rPr>
              <a:t>Nordheim</a:t>
            </a:r>
            <a:r>
              <a:rPr lang="en-US" altLang="ja-JP" sz="3600" dirty="0" smtClean="0">
                <a:latin typeface="+mj-lt"/>
              </a:rPr>
              <a:t> plots at 35 arbitrary points </a:t>
            </a:r>
          </a:p>
          <a:p>
            <a:pPr algn="ctr"/>
            <a:r>
              <a:rPr lang="en-US" altLang="ja-JP" sz="2800" dirty="0" smtClean="0"/>
              <a:t>Each of the 7 frame includes data for 5 different locations </a:t>
            </a:r>
            <a:endParaRPr kumimoji="1" lang="ja-JP" altLang="en-US" sz="28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83568" y="3356992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solidFill>
                  <a:srgbClr val="FF0000"/>
                </a:solidFill>
              </a:rPr>
              <a:t>No observation of field enhancement points</a:t>
            </a:r>
            <a:endParaRPr kumimoji="1" lang="ja-JP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11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69811-030B-4F00-93F4-90E5590A0987}" type="slidenum">
              <a:rPr lang="en-US" altLang="ja-JP"/>
              <a:pPr/>
              <a:t>24</a:t>
            </a:fld>
            <a:endParaRPr lang="en-US" altLang="ja-JP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331913" y="1196975"/>
            <a:ext cx="6480175" cy="4860925"/>
            <a:chOff x="839" y="754"/>
            <a:chExt cx="4082" cy="3062"/>
          </a:xfrm>
        </p:grpSpPr>
        <p:pic>
          <p:nvPicPr>
            <p:cNvPr id="39940" name="Picture 4" descr="Start point 1122 094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9" y="754"/>
              <a:ext cx="4082" cy="3062"/>
            </a:xfrm>
            <a:prstGeom prst="rect">
              <a:avLst/>
            </a:prstGeom>
            <a:noFill/>
          </p:spPr>
        </p:pic>
        <p:sp>
          <p:nvSpPr>
            <p:cNvPr id="39941" name="Text Box 5"/>
            <p:cNvSpPr txBox="1">
              <a:spLocks noChangeArrowheads="1"/>
            </p:cNvSpPr>
            <p:nvPr/>
          </p:nvSpPr>
          <p:spPr bwMode="auto">
            <a:xfrm>
              <a:off x="1746" y="2704"/>
              <a:ext cx="145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sz="2400">
                  <a:solidFill>
                    <a:srgbClr val="FFFF00"/>
                  </a:solidFill>
                  <a:latin typeface="Times New Roman" pitchFamily="18" charset="0"/>
                </a:rPr>
                <a:t>Mirror surface</a:t>
              </a:r>
            </a:p>
          </p:txBody>
        </p:sp>
        <p:sp>
          <p:nvSpPr>
            <p:cNvPr id="39942" name="Text Box 6"/>
            <p:cNvSpPr txBox="1">
              <a:spLocks noChangeArrowheads="1"/>
            </p:cNvSpPr>
            <p:nvPr/>
          </p:nvSpPr>
          <p:spPr bwMode="auto">
            <a:xfrm>
              <a:off x="2880" y="890"/>
              <a:ext cx="16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sz="2400">
                  <a:solidFill>
                    <a:srgbClr val="FFFF00"/>
                  </a:solidFill>
                  <a:latin typeface="Times New Roman" pitchFamily="18" charset="0"/>
                </a:rPr>
                <a:t>Etched surface</a:t>
              </a:r>
            </a:p>
          </p:txBody>
        </p:sp>
        <p:sp>
          <p:nvSpPr>
            <p:cNvPr id="39943" name="Line 7"/>
            <p:cNvSpPr>
              <a:spLocks noChangeShapeType="1"/>
            </p:cNvSpPr>
            <p:nvPr/>
          </p:nvSpPr>
          <p:spPr bwMode="auto">
            <a:xfrm flipH="1">
              <a:off x="1565" y="1616"/>
              <a:ext cx="952" cy="2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9944" name="Line 8"/>
            <p:cNvSpPr>
              <a:spLocks noChangeShapeType="1"/>
            </p:cNvSpPr>
            <p:nvPr/>
          </p:nvSpPr>
          <p:spPr bwMode="auto">
            <a:xfrm flipV="1">
              <a:off x="2789" y="1207"/>
              <a:ext cx="998" cy="31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9945" name="Text Box 9"/>
            <p:cNvSpPr txBox="1">
              <a:spLocks noChangeArrowheads="1"/>
            </p:cNvSpPr>
            <p:nvPr/>
          </p:nvSpPr>
          <p:spPr bwMode="auto">
            <a:xfrm>
              <a:off x="2744" y="1661"/>
              <a:ext cx="104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 sz="2400">
                  <a:solidFill>
                    <a:srgbClr val="FF0000"/>
                  </a:solidFill>
                  <a:latin typeface="Times New Roman" pitchFamily="18" charset="0"/>
                </a:rPr>
                <a:t>2mm scan</a:t>
              </a:r>
            </a:p>
          </p:txBody>
        </p:sp>
      </p:grp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2987675" y="333375"/>
            <a:ext cx="3816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3600" dirty="0">
                <a:latin typeface="+mj-lt"/>
              </a:rPr>
              <a:t>Surface Scan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10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034A-17CE-4308-A26B-0800D3E68CE6}" type="slidenum">
              <a:rPr lang="en-US" altLang="ja-JP"/>
              <a:pPr/>
              <a:t>25</a:t>
            </a:fld>
            <a:endParaRPr lang="en-US" altLang="ja-JP"/>
          </a:p>
        </p:txBody>
      </p:sp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900113" y="195263"/>
            <a:ext cx="784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3600" dirty="0">
                <a:latin typeface="+mj-lt"/>
              </a:rPr>
              <a:t>Measured field emission distributions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23850" y="963613"/>
            <a:ext cx="8820150" cy="5489575"/>
            <a:chOff x="204" y="607"/>
            <a:chExt cx="5556" cy="3458"/>
          </a:xfrm>
        </p:grpSpPr>
        <p:pic>
          <p:nvPicPr>
            <p:cNvPr id="67590" name="Picture 6" descr="X29586 after L scan 1122 200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93" y="607"/>
              <a:ext cx="4174" cy="3130"/>
            </a:xfrm>
            <a:prstGeom prst="rect">
              <a:avLst/>
            </a:prstGeom>
            <a:noFill/>
          </p:spPr>
        </p:pic>
        <p:pic>
          <p:nvPicPr>
            <p:cNvPr id="6758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4" y="1253"/>
              <a:ext cx="2695" cy="2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589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91" y="1298"/>
              <a:ext cx="2669" cy="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593" name="Text Box 9"/>
            <p:cNvSpPr txBox="1">
              <a:spLocks noChangeArrowheads="1"/>
            </p:cNvSpPr>
            <p:nvPr/>
          </p:nvSpPr>
          <p:spPr bwMode="auto">
            <a:xfrm>
              <a:off x="839" y="2115"/>
              <a:ext cx="181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solidFill>
                    <a:srgbClr val="FFFF00"/>
                  </a:solidFill>
                  <a:latin typeface="Times New Roman" pitchFamily="18" charset="0"/>
                </a:rPr>
                <a:t>Mirror surface</a:t>
              </a:r>
            </a:p>
          </p:txBody>
        </p:sp>
        <p:sp>
          <p:nvSpPr>
            <p:cNvPr id="67594" name="Text Box 10"/>
            <p:cNvSpPr txBox="1">
              <a:spLocks noChangeArrowheads="1"/>
            </p:cNvSpPr>
            <p:nvPr/>
          </p:nvSpPr>
          <p:spPr bwMode="auto">
            <a:xfrm>
              <a:off x="3560" y="2115"/>
              <a:ext cx="14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ja-JP">
                  <a:solidFill>
                    <a:srgbClr val="FFFF00"/>
                  </a:solidFill>
                  <a:latin typeface="Times New Roman" pitchFamily="18" charset="0"/>
                </a:rPr>
                <a:t>Etched surface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8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6D5A9-5501-4316-82C7-426B4F741235}" type="slidenum">
              <a:rPr lang="en-US" altLang="ja-JP"/>
              <a:pPr/>
              <a:t>26</a:t>
            </a:fld>
            <a:endParaRPr lang="en-US" altLang="ja-JP"/>
          </a:p>
        </p:txBody>
      </p:sp>
      <p:pic>
        <p:nvPicPr>
          <p:cNvPr id="66564" name="Picture 4" descr="X30000 mirror before 1122 19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052513"/>
            <a:ext cx="5040313" cy="3779837"/>
          </a:xfrm>
          <a:prstGeom prst="rect">
            <a:avLst/>
          </a:prstGeom>
          <a:noFill/>
        </p:spPr>
      </p:pic>
      <p:pic>
        <p:nvPicPr>
          <p:cNvPr id="66565" name="Picture 5" descr="X29586 after L scan 1122 20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2349500"/>
            <a:ext cx="5041900" cy="3781425"/>
          </a:xfrm>
          <a:prstGeom prst="rect">
            <a:avLst/>
          </a:prstGeom>
          <a:noFill/>
        </p:spPr>
      </p:pic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3600" dirty="0">
                <a:latin typeface="+mj-lt"/>
              </a:rPr>
              <a:t>We found no surface damages  after scanning on mirror surface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827088" y="3500438"/>
            <a:ext cx="3024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400">
                <a:solidFill>
                  <a:srgbClr val="FFFF00"/>
                </a:solidFill>
                <a:latin typeface="Times New Roman" pitchFamily="18" charset="0"/>
              </a:rPr>
              <a:t>Before scanning</a:t>
            </a:r>
          </a:p>
        </p:txBody>
      </p:sp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5003800" y="4797425"/>
            <a:ext cx="3240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2400">
                <a:solidFill>
                  <a:srgbClr val="FFFF00"/>
                </a:solidFill>
                <a:latin typeface="Times New Roman" pitchFamily="18" charset="0"/>
              </a:rPr>
              <a:t>After scanning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633412"/>
          </a:xfrm>
        </p:spPr>
        <p:txBody>
          <a:bodyPr>
            <a:normAutofit fontScale="90000"/>
          </a:bodyPr>
          <a:lstStyle/>
          <a:p>
            <a:r>
              <a:rPr lang="en-US" altLang="ja-JP" sz="4000" dirty="0" smtClean="0"/>
              <a:t>Setup commissioning</a:t>
            </a:r>
            <a:endParaRPr lang="en-US" altLang="ja-JP" sz="4000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ACD0B-2C6B-494F-A7A8-3340B7FCE929}" type="slidenum">
              <a:rPr lang="en-US" altLang="ja-JP"/>
              <a:pPr/>
              <a:t>27</a:t>
            </a:fld>
            <a:endParaRPr lang="en-US" altLang="ja-JP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79512" y="1556792"/>
            <a:ext cx="87484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kumimoji="1" lang="en-US" altLang="ja-JP" sz="3200" dirty="0" smtClean="0"/>
              <a:t> </a:t>
            </a:r>
            <a:r>
              <a:rPr kumimoji="1" lang="en-US" altLang="ja-JP" sz="3200" dirty="0" smtClean="0">
                <a:latin typeface="+mn-lt"/>
              </a:rPr>
              <a:t>We found out that pulse motor drive generates   </a:t>
            </a:r>
          </a:p>
          <a:p>
            <a:r>
              <a:rPr lang="en-US" altLang="ja-JP" sz="3200" dirty="0" smtClean="0">
                <a:latin typeface="+mn-lt"/>
              </a:rPr>
              <a:t>   </a:t>
            </a:r>
            <a:r>
              <a:rPr kumimoji="1" lang="en-US" altLang="ja-JP" sz="3200" dirty="0" smtClean="0">
                <a:latin typeface="+mn-lt"/>
              </a:rPr>
              <a:t>vibration so impossible to get accurate data</a:t>
            </a:r>
          </a:p>
          <a:p>
            <a:endParaRPr lang="en-US" altLang="ja-JP" sz="32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kumimoji="1" lang="en-US" altLang="ja-JP" sz="3200" dirty="0" smtClean="0">
                <a:latin typeface="+mn-lt"/>
              </a:rPr>
              <a:t> Now we move sample</a:t>
            </a:r>
            <a:r>
              <a:rPr lang="en-US" altLang="ja-JP" sz="3200" dirty="0" smtClean="0">
                <a:latin typeface="+mn-lt"/>
              </a:rPr>
              <a:t> manually</a:t>
            </a:r>
            <a:endParaRPr kumimoji="1" lang="ja-JP" altLang="en-US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>
                <a:cs typeface="Times New Roman" pitchFamily="18" charset="0"/>
              </a:rPr>
              <a:t>Search for </a:t>
            </a:r>
            <a:r>
              <a:rPr lang="en-US" altLang="ja-JP" dirty="0" smtClean="0">
                <a:cs typeface="Times New Roman" pitchFamily="18" charset="0"/>
              </a:rPr>
              <a:t>Location of Enhanced Field </a:t>
            </a:r>
            <a:r>
              <a:rPr kumimoji="1" lang="en-US" altLang="ja-JP" dirty="0" smtClean="0">
                <a:cs typeface="Times New Roman" pitchFamily="18" charset="0"/>
              </a:rPr>
              <a:t>Emission</a:t>
            </a:r>
            <a:endParaRPr kumimoji="1" lang="ja-JP" altLang="en-US" dirty="0">
              <a:cs typeface="Times New Roman" pitchFamily="18" charset="0"/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1828800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 smtClean="0">
                <a:cs typeface="Times New Roman" pitchFamily="18" charset="0"/>
              </a:rPr>
              <a:t> Scanning grain boundary on the ultra-pure 7N-LG copper</a:t>
            </a:r>
          </a:p>
          <a:p>
            <a:r>
              <a:rPr lang="en-US" altLang="ja-JP" dirty="0" smtClean="0">
                <a:cs typeface="Times New Roman" pitchFamily="18" charset="0"/>
              </a:rPr>
              <a:t>Random scan on the standard purity, OFHC Class1 copper</a:t>
            </a:r>
            <a:endParaRPr kumimoji="1" lang="ja-JP" altLang="en-US" dirty="0">
              <a:cs typeface="Times New Roman" pitchFamily="18" charset="0"/>
            </a:endParaRPr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28</a:t>
            </a:fld>
            <a:endParaRPr lang="en-US" altLang="ja-JP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67544" y="4365104"/>
            <a:ext cx="79928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>
                <a:solidFill>
                  <a:srgbClr val="7030A0"/>
                </a:solidFill>
                <a:latin typeface="+mn-lt"/>
              </a:rPr>
              <a:t>Sample Surface Preparation</a:t>
            </a:r>
          </a:p>
          <a:p>
            <a:pPr>
              <a:buFont typeface="Arial" pitchFamily="34" charset="0"/>
              <a:buChar char="•"/>
            </a:pPr>
            <a:r>
              <a:rPr kumimoji="1" lang="en-US" altLang="ja-JP" sz="2800" dirty="0" smtClean="0">
                <a:solidFill>
                  <a:srgbClr val="7030A0"/>
                </a:solidFill>
                <a:latin typeface="+mn-lt"/>
              </a:rPr>
              <a:t> Diamond Turning  (20nm </a:t>
            </a:r>
            <a:r>
              <a:rPr kumimoji="1" lang="en-US" altLang="ja-JP" sz="2800" dirty="0" err="1" smtClean="0">
                <a:solidFill>
                  <a:srgbClr val="7030A0"/>
                </a:solidFill>
                <a:latin typeface="+mn-lt"/>
              </a:rPr>
              <a:t>rms</a:t>
            </a:r>
            <a:r>
              <a:rPr kumimoji="1" lang="en-US" altLang="ja-JP" sz="2800" dirty="0" smtClean="0">
                <a:solidFill>
                  <a:srgbClr val="7030A0"/>
                </a:solidFill>
                <a:latin typeface="+mn-lt"/>
              </a:rPr>
              <a:t>) </a:t>
            </a:r>
          </a:p>
          <a:p>
            <a:pPr>
              <a:buFont typeface="Arial" pitchFamily="34" charset="0"/>
              <a:buChar char="•"/>
            </a:pPr>
            <a:r>
              <a:rPr kumimoji="1" lang="en-US" altLang="ja-JP" sz="2800" dirty="0" smtClean="0">
                <a:solidFill>
                  <a:srgbClr val="7030A0"/>
                </a:solidFill>
                <a:latin typeface="+mn-lt"/>
              </a:rPr>
              <a:t> 600 </a:t>
            </a:r>
            <a:r>
              <a:rPr lang="en-US" altLang="ja-JP" sz="2800" dirty="0" err="1" smtClean="0">
                <a:solidFill>
                  <a:srgbClr val="7030A0"/>
                </a:solidFill>
                <a:latin typeface="+mn-lt"/>
              </a:rPr>
              <a:t>d</a:t>
            </a:r>
            <a:r>
              <a:rPr kumimoji="1" lang="en-US" altLang="ja-JP" sz="2800" dirty="0" err="1" smtClean="0">
                <a:solidFill>
                  <a:srgbClr val="7030A0"/>
                </a:solidFill>
                <a:latin typeface="+mn-lt"/>
              </a:rPr>
              <a:t>eg.C</a:t>
            </a:r>
            <a:r>
              <a:rPr kumimoji="1" lang="en-US" altLang="ja-JP" sz="2800" dirty="0" smtClean="0">
                <a:solidFill>
                  <a:srgbClr val="7030A0"/>
                </a:solidFill>
                <a:latin typeface="+mn-lt"/>
              </a:rPr>
              <a:t>/1 hour heat treatment in vacuum  </a:t>
            </a:r>
          </a:p>
          <a:p>
            <a:pPr>
              <a:buFont typeface="Arial" pitchFamily="34" charset="0"/>
              <a:buChar char="•"/>
            </a:pPr>
            <a:r>
              <a:rPr kumimoji="1" lang="en-US" altLang="ja-JP" sz="2800" dirty="0" smtClean="0">
                <a:solidFill>
                  <a:srgbClr val="7030A0"/>
                </a:solidFill>
                <a:latin typeface="+mn-lt"/>
              </a:rPr>
              <a:t> 3 mm chemical etching</a:t>
            </a:r>
            <a:endParaRPr kumimoji="1" lang="ja-JP" altLang="en-US" sz="2800" dirty="0">
              <a:solidFill>
                <a:srgbClr val="7030A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altLang="ja-JP" sz="4400" dirty="0" smtClean="0">
                <a:latin typeface="+mj-lt"/>
                <a:ea typeface="+mj-ea"/>
                <a:cs typeface="+mj-cs"/>
              </a:rPr>
              <a:t>Grain boundary of ultra-pure 7N-LG copper</a:t>
            </a:r>
            <a:endParaRPr kumimoji="1" lang="ja-JP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" name="グループ化 4"/>
          <p:cNvGrpSpPr/>
          <p:nvPr/>
        </p:nvGrpSpPr>
        <p:grpSpPr>
          <a:xfrm>
            <a:off x="899592" y="1268760"/>
            <a:ext cx="7776864" cy="5355976"/>
            <a:chOff x="899592" y="1268760"/>
            <a:chExt cx="7776864" cy="5355976"/>
          </a:xfrm>
        </p:grpSpPr>
        <p:pic>
          <p:nvPicPr>
            <p:cNvPr id="6" name="図 5" descr="test20120201higashi.bmp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9592" y="1268760"/>
              <a:ext cx="7141301" cy="5355976"/>
            </a:xfrm>
            <a:prstGeom prst="rect">
              <a:avLst/>
            </a:prstGeom>
          </p:spPr>
        </p:pic>
        <p:sp>
          <p:nvSpPr>
            <p:cNvPr id="7" name="テキスト ボックス 6"/>
            <p:cNvSpPr txBox="1"/>
            <p:nvPr/>
          </p:nvSpPr>
          <p:spPr>
            <a:xfrm>
              <a:off x="3275856" y="1484784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FF00"/>
                  </a:solidFill>
                </a:rPr>
                <a:t>W Tip</a:t>
              </a:r>
              <a:endParaRPr kumimoji="1" lang="ja-JP" alt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10" name="直線コネクタ 9"/>
            <p:cNvCxnSpPr/>
            <p:nvPr/>
          </p:nvCxnSpPr>
          <p:spPr>
            <a:xfrm flipV="1">
              <a:off x="2627784" y="3501008"/>
              <a:ext cx="792088" cy="432048"/>
            </a:xfrm>
            <a:prstGeom prst="line">
              <a:avLst/>
            </a:prstGeom>
            <a:ln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テキスト ボックス 10"/>
            <p:cNvSpPr txBox="1"/>
            <p:nvPr/>
          </p:nvSpPr>
          <p:spPr>
            <a:xfrm>
              <a:off x="1619672" y="4005064"/>
              <a:ext cx="18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FF00"/>
                  </a:solidFill>
                </a:rPr>
                <a:t>Scanning Line</a:t>
              </a:r>
              <a:endParaRPr kumimoji="1" lang="ja-JP" alt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14" name="直線コネクタ 13"/>
            <p:cNvCxnSpPr/>
            <p:nvPr/>
          </p:nvCxnSpPr>
          <p:spPr>
            <a:xfrm flipV="1">
              <a:off x="5148064" y="2636912"/>
              <a:ext cx="2520280" cy="576064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>
              <a:off x="1691680" y="3501008"/>
              <a:ext cx="1008112" cy="144016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5"/>
            <p:cNvSpPr txBox="1"/>
            <p:nvPr/>
          </p:nvSpPr>
          <p:spPr>
            <a:xfrm>
              <a:off x="6516216" y="2780928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000" dirty="0" smtClean="0">
                  <a:solidFill>
                    <a:srgbClr val="0070C0"/>
                  </a:solidFill>
                </a:rPr>
                <a:t>Grain Boundary</a:t>
              </a:r>
              <a:endParaRPr kumimoji="1" lang="ja-JP" altLang="en-US" sz="2000" dirty="0">
                <a:solidFill>
                  <a:srgbClr val="0070C0"/>
                </a:solidFill>
              </a:endParaRP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1115616" y="2996952"/>
              <a:ext cx="208823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ja-JP" sz="2000" dirty="0" smtClean="0">
                  <a:solidFill>
                    <a:srgbClr val="0070C0"/>
                  </a:solidFill>
                </a:rPr>
                <a:t>Grain Boundary</a:t>
              </a:r>
              <a:endParaRPr kumimoji="1" lang="ja-JP" altLang="en-US" sz="2000" dirty="0">
                <a:solidFill>
                  <a:srgbClr val="0070C0"/>
                </a:solidFill>
              </a:endParaRPr>
            </a:p>
          </p:txBody>
        </p:sp>
      </p:grpSp>
      <p:sp>
        <p:nvSpPr>
          <p:cNvPr id="19" name="フッター プレースホル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18" name="スライド番号プレースホル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29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フッター プレースホルダ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3</a:t>
            </a:fld>
            <a:endParaRPr lang="en-US" altLang="ja-JP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340768"/>
            <a:ext cx="506868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03848" y="5805264"/>
            <a:ext cx="2419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b="1">
                <a:solidFill>
                  <a:schemeClr val="tx2"/>
                </a:solidFill>
                <a:ea typeface="ＭＳ Ｐゴシック" pitchFamily="50" charset="-128"/>
              </a:rPr>
              <a:t>1C-SW-A3.75-T2.6-Cu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09740" y="4763"/>
            <a:ext cx="808484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ja-JP" sz="3200" b="1" dirty="0" smtClean="0">
                <a:latin typeface="+mn-lt"/>
                <a:ea typeface="ＭＳ Ｐゴシック" pitchFamily="50" charset="-128"/>
              </a:rPr>
              <a:t>Single-Cell SW Structure for High Gradient Test</a:t>
            </a:r>
          </a:p>
          <a:p>
            <a:pPr algn="ctr"/>
            <a:r>
              <a:rPr lang="en-US" altLang="ja-JP" sz="2000" b="1" dirty="0" smtClean="0">
                <a:ea typeface="ＭＳ Ｐゴシック" pitchFamily="50" charset="-128"/>
              </a:rPr>
              <a:t>High </a:t>
            </a:r>
            <a:r>
              <a:rPr lang="en-US" altLang="ja-JP" sz="2000" b="1" dirty="0">
                <a:ea typeface="ＭＳ Ｐゴシック" pitchFamily="50" charset="-128"/>
              </a:rPr>
              <a:t>shunt impedance </a:t>
            </a:r>
            <a:r>
              <a:rPr lang="en-US" altLang="ja-JP" sz="2000" b="1" dirty="0" smtClean="0">
                <a:ea typeface="ＭＳ Ｐゴシック" pitchFamily="50" charset="-128"/>
              </a:rPr>
              <a:t>structures</a:t>
            </a:r>
            <a:r>
              <a:rPr lang="en-US" altLang="ja-JP" sz="3200" b="1" dirty="0" smtClean="0">
                <a:ea typeface="ＭＳ Ｐゴシック" pitchFamily="50" charset="-128"/>
              </a:rPr>
              <a:t>, </a:t>
            </a:r>
            <a:r>
              <a:rPr lang="en-US" altLang="ja-JP" sz="2800" b="1" dirty="0" smtClean="0">
                <a:solidFill>
                  <a:schemeClr val="tx2"/>
                </a:solidFill>
                <a:ea typeface="ＭＳ Ｐゴシック" pitchFamily="50" charset="-128"/>
              </a:rPr>
              <a:t>a/</a:t>
            </a:r>
            <a:r>
              <a:rPr lang="el-GR" sz="2800" b="1" dirty="0">
                <a:solidFill>
                  <a:schemeClr val="tx2"/>
                </a:solidFill>
              </a:rPr>
              <a:t>λ</a:t>
            </a:r>
            <a:r>
              <a:rPr lang="en-US" altLang="ja-JP" sz="2800" b="1" dirty="0">
                <a:solidFill>
                  <a:schemeClr val="tx2"/>
                </a:solidFill>
                <a:ea typeface="ＭＳ Ｐゴシック" pitchFamily="50" charset="-128"/>
              </a:rPr>
              <a:t>=0.143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096000" y="6324600"/>
            <a:ext cx="2679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i="1">
                <a:ea typeface="ＭＳ Ｐゴシック" pitchFamily="50" charset="-128"/>
              </a:rPr>
              <a:t>Solid Model: David Martin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higo\Desktop\Pic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116" y="1376772"/>
            <a:ext cx="595576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タイトル 1"/>
          <p:cNvSpPr txBox="1">
            <a:spLocks/>
          </p:cNvSpPr>
          <p:nvPr/>
        </p:nvSpPr>
        <p:spPr>
          <a:xfrm>
            <a:off x="179512" y="0"/>
            <a:ext cx="864096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imes New Roman" pitchFamily="18" charset="0"/>
              </a:rPr>
              <a:t>Enhancement of field emission</a:t>
            </a:r>
            <a:r>
              <a:rPr kumimoji="1" lang="en-US" altLang="ja-JP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imes New Roman" pitchFamily="18" charset="0"/>
              </a:rPr>
              <a:t> </a:t>
            </a:r>
            <a: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imes New Roman" pitchFamily="18" charset="0"/>
              </a:rPr>
              <a:t>on a grain boundary</a:t>
            </a:r>
            <a:endParaRPr kumimoji="1" lang="ja-JP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Times New Roman" pitchFamily="18" charset="0"/>
            </a:endParaRPr>
          </a:p>
        </p:txBody>
      </p:sp>
      <p:pic>
        <p:nvPicPr>
          <p:cNvPr id="9" name="図 8" descr="DSCN07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836712"/>
            <a:ext cx="2843808" cy="2132856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611560" y="256490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/>
              <a:t>50</a:t>
            </a:r>
            <a:r>
              <a:rPr kumimoji="1" lang="en-US" altLang="ja-JP" sz="1200" dirty="0" smtClean="0">
                <a:latin typeface="Symbol" pitchFamily="18" charset="2"/>
              </a:rPr>
              <a:t>m</a:t>
            </a:r>
            <a:r>
              <a:rPr kumimoji="1" lang="en-US" altLang="ja-JP" sz="1200" dirty="0" smtClean="0"/>
              <a:t>m</a:t>
            </a:r>
            <a:endParaRPr kumimoji="1" lang="ja-JP" altLang="en-US" sz="1200" dirty="0"/>
          </a:p>
        </p:txBody>
      </p:sp>
      <p:cxnSp>
        <p:nvCxnSpPr>
          <p:cNvPr id="11" name="直線コネクタ 10"/>
          <p:cNvCxnSpPr/>
          <p:nvPr/>
        </p:nvCxnSpPr>
        <p:spPr>
          <a:xfrm>
            <a:off x="611560" y="2492896"/>
            <a:ext cx="288032" cy="0"/>
          </a:xfrm>
          <a:prstGeom prst="line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>
            <a:off x="1259632" y="1988840"/>
            <a:ext cx="0" cy="72008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1331640" y="2204864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>
                <a:solidFill>
                  <a:srgbClr val="FF0000"/>
                </a:solidFill>
              </a:rPr>
              <a:t>1</a:t>
            </a:r>
            <a:r>
              <a:rPr kumimoji="1" lang="en-US" altLang="ja-JP" sz="1200" dirty="0" smtClean="0">
                <a:solidFill>
                  <a:srgbClr val="FF0000"/>
                </a:solidFill>
                <a:latin typeface="Symbol" pitchFamily="18" charset="2"/>
              </a:rPr>
              <a:t>m</a:t>
            </a:r>
            <a:r>
              <a:rPr kumimoji="1" lang="en-US" altLang="ja-JP" sz="1200" dirty="0" smtClean="0">
                <a:solidFill>
                  <a:srgbClr val="FF0000"/>
                </a:solidFill>
              </a:rPr>
              <a:t>m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5" name="フッター プレースホルダ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14" name="スライド番号プレースホル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30</a:t>
            </a:fld>
            <a:endParaRPr lang="en-US" altLang="ja-JP"/>
          </a:p>
        </p:txBody>
      </p:sp>
      <p:cxnSp>
        <p:nvCxnSpPr>
          <p:cNvPr id="17" name="直線コネクタ 16"/>
          <p:cNvCxnSpPr/>
          <p:nvPr/>
        </p:nvCxnSpPr>
        <p:spPr bwMode="auto">
          <a:xfrm flipH="1">
            <a:off x="2267744" y="3140968"/>
            <a:ext cx="720080" cy="21602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8" name="直線コネクタ 17"/>
          <p:cNvCxnSpPr/>
          <p:nvPr/>
        </p:nvCxnSpPr>
        <p:spPr bwMode="auto">
          <a:xfrm flipH="1">
            <a:off x="2627784" y="3212976"/>
            <a:ext cx="720080" cy="21602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9" name="直線コネクタ 18"/>
          <p:cNvCxnSpPr/>
          <p:nvPr/>
        </p:nvCxnSpPr>
        <p:spPr bwMode="auto">
          <a:xfrm flipH="1">
            <a:off x="3131840" y="3140968"/>
            <a:ext cx="720080" cy="21602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1" name="直線矢印コネクタ 20"/>
          <p:cNvCxnSpPr/>
          <p:nvPr/>
        </p:nvCxnSpPr>
        <p:spPr bwMode="auto">
          <a:xfrm flipV="1">
            <a:off x="3779912" y="2841903"/>
            <a:ext cx="1656184" cy="37107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直線矢印コネクタ 22"/>
          <p:cNvCxnSpPr/>
          <p:nvPr/>
        </p:nvCxnSpPr>
        <p:spPr bwMode="auto">
          <a:xfrm>
            <a:off x="2915816" y="3429000"/>
            <a:ext cx="2376264" cy="7200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直線矢印コネクタ 24"/>
          <p:cNvCxnSpPr/>
          <p:nvPr/>
        </p:nvCxnSpPr>
        <p:spPr bwMode="auto">
          <a:xfrm flipH="1">
            <a:off x="2195736" y="3356992"/>
            <a:ext cx="288032" cy="504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27" name="Picture 3" descr="C:\Users\higo\Desktop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429000"/>
            <a:ext cx="3101526" cy="265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higo\Desktop\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37" y="3861048"/>
            <a:ext cx="3185588" cy="2728290"/>
          </a:xfrm>
          <a:prstGeom prst="rect">
            <a:avLst/>
          </a:prstGeom>
          <a:noFill/>
        </p:spPr>
      </p:pic>
      <p:pic>
        <p:nvPicPr>
          <p:cNvPr id="46082" name="Picture 2" descr="C:\Users\higo\Desktop\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786619"/>
            <a:ext cx="3015311" cy="260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59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C:\Users\higo\Desktop\pict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3307"/>
            <a:ext cx="7317557" cy="548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直線コネクタ 6"/>
          <p:cNvCxnSpPr/>
          <p:nvPr/>
        </p:nvCxnSpPr>
        <p:spPr>
          <a:xfrm flipH="1">
            <a:off x="1691680" y="2420888"/>
            <a:ext cx="1584176" cy="864096"/>
          </a:xfrm>
          <a:prstGeom prst="line">
            <a:avLst/>
          </a:prstGeom>
          <a:ln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/>
          <p:cNvCxnSpPr/>
          <p:nvPr/>
        </p:nvCxnSpPr>
        <p:spPr>
          <a:xfrm flipV="1">
            <a:off x="3707904" y="2924944"/>
            <a:ext cx="2441654" cy="10801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6660232" y="162880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Detail of boundary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10" name="直線コネクタ 9"/>
          <p:cNvCxnSpPr/>
          <p:nvPr/>
        </p:nvCxnSpPr>
        <p:spPr>
          <a:xfrm flipV="1">
            <a:off x="611560" y="2780928"/>
            <a:ext cx="1800200" cy="2880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/>
          <p:cNvCxnSpPr/>
          <p:nvPr/>
        </p:nvCxnSpPr>
        <p:spPr>
          <a:xfrm flipV="1">
            <a:off x="2843808" y="2492896"/>
            <a:ext cx="1152128" cy="2160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971600" y="328498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FF00"/>
                </a:solidFill>
              </a:rPr>
              <a:t>Scanning direction</a:t>
            </a:r>
            <a:endParaRPr kumimoji="1" lang="ja-JP" altLang="en-US" dirty="0">
              <a:solidFill>
                <a:srgbClr val="FFFF00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3779912" y="22768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Grain b</a:t>
            </a:r>
            <a:r>
              <a:rPr kumimoji="1" lang="en-US" altLang="ja-JP" dirty="0" smtClean="0">
                <a:solidFill>
                  <a:srgbClr val="FF0000"/>
                </a:solidFill>
              </a:rPr>
              <a:t>oundary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14" name="直線矢印コネクタ 13"/>
          <p:cNvCxnSpPr/>
          <p:nvPr/>
        </p:nvCxnSpPr>
        <p:spPr>
          <a:xfrm>
            <a:off x="2843808" y="2708920"/>
            <a:ext cx="864096" cy="12961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6121088" y="5321011"/>
            <a:ext cx="1512168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Conditions </a:t>
            </a:r>
          </a:p>
          <a:p>
            <a:r>
              <a:rPr kumimoji="1" lang="en-US" altLang="ja-JP" dirty="0" smtClean="0"/>
              <a:t>Bias: 450V</a:t>
            </a:r>
          </a:p>
          <a:p>
            <a:r>
              <a:rPr lang="en-US" altLang="ja-JP" dirty="0" smtClean="0"/>
              <a:t>Gap: 2</a:t>
            </a:r>
            <a:r>
              <a:rPr lang="en-US" altLang="ja-JP" dirty="0" smtClean="0">
                <a:latin typeface="Mathematica1" pitchFamily="2" charset="2"/>
              </a:rPr>
              <a:t>m</a:t>
            </a:r>
            <a:r>
              <a:rPr lang="en-US" altLang="ja-JP" dirty="0" smtClean="0"/>
              <a:t>m</a:t>
            </a:r>
            <a:endParaRPr kumimoji="1" lang="ja-JP" altLang="en-US" dirty="0"/>
          </a:p>
        </p:txBody>
      </p:sp>
      <p:sp>
        <p:nvSpPr>
          <p:cNvPr id="19" name="フッター プレースホル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18" name="スライド番号プレースホル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31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323528" y="0"/>
            <a:ext cx="8568952" cy="14127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3600" noProof="0" dirty="0" smtClean="0">
                <a:latin typeface="+mj-lt"/>
                <a:ea typeface="+mj-ea"/>
                <a:cs typeface="Times New Roman" pitchFamily="18" charset="0"/>
              </a:rPr>
              <a:t>Enhancement of field emission on another</a:t>
            </a:r>
            <a: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 grain boundary and on contaminated surf</a:t>
            </a:r>
            <a:r>
              <a:rPr kumimoji="1" lang="en-US" altLang="ja-JP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ace</a:t>
            </a:r>
            <a:endParaRPr kumimoji="1" lang="ja-JP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7106" name="Picture 2" descr="C:\Users\higo\Desktop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558" y="2119404"/>
            <a:ext cx="2967397" cy="247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7" name="Picture 3" descr="C:\Users\higo\Desktop\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81" y="4113442"/>
            <a:ext cx="3022223" cy="259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テキスト ボックス 14"/>
          <p:cNvSpPr txBox="1"/>
          <p:nvPr/>
        </p:nvSpPr>
        <p:spPr>
          <a:xfrm>
            <a:off x="1005565" y="4273410"/>
            <a:ext cx="2664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Contaminated surface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tek00002 (2)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280920" cy="4968552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2771800" y="4509120"/>
            <a:ext cx="468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FF0000"/>
                </a:solidFill>
                <a:latin typeface="+mn-lt"/>
              </a:rPr>
              <a:t>10 points field enhancement / 3.5mm travel</a:t>
            </a:r>
            <a:endParaRPr kumimoji="1" lang="ja-JP" altLang="en-US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32</a:t>
            </a:fld>
            <a:endParaRPr lang="en-US" altLang="ja-JP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23528" y="332656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 smtClean="0">
                <a:latin typeface="+mj-lt"/>
              </a:rPr>
              <a:t>Typical Field Emission distribution on surface of standard,  OFHC Class1 coppe</a:t>
            </a:r>
            <a:r>
              <a:rPr kumimoji="1" lang="en-US" altLang="ja-JP" sz="3200" dirty="0" smtClean="0"/>
              <a:t>r</a:t>
            </a:r>
            <a:endParaRPr kumimoji="1" lang="ja-JP" altLang="en-US" sz="32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187624" y="4293096"/>
            <a:ext cx="1440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92D050"/>
                </a:solidFill>
                <a:latin typeface="+mn-lt"/>
              </a:rPr>
              <a:t>Conditions </a:t>
            </a:r>
          </a:p>
          <a:p>
            <a:r>
              <a:rPr lang="en-US" altLang="ja-JP" sz="2000" dirty="0" smtClean="0">
                <a:solidFill>
                  <a:srgbClr val="92D050"/>
                </a:solidFill>
                <a:latin typeface="+mn-lt"/>
              </a:rPr>
              <a:t>Bias: 450V</a:t>
            </a:r>
          </a:p>
          <a:p>
            <a:r>
              <a:rPr lang="en-US" altLang="ja-JP" sz="2000" dirty="0" smtClean="0">
                <a:solidFill>
                  <a:srgbClr val="92D050"/>
                </a:solidFill>
                <a:latin typeface="+mn-lt"/>
              </a:rPr>
              <a:t>Gap: 2</a:t>
            </a:r>
            <a:r>
              <a:rPr lang="en-US" altLang="ja-JP" sz="2000" dirty="0" smtClean="0">
                <a:solidFill>
                  <a:srgbClr val="92D050"/>
                </a:solidFill>
                <a:latin typeface="Mathematica1" pitchFamily="2" charset="2"/>
              </a:rPr>
              <a:t>m</a:t>
            </a:r>
            <a:r>
              <a:rPr lang="en-US" altLang="ja-JP" sz="2000" dirty="0" smtClean="0">
                <a:solidFill>
                  <a:srgbClr val="92D050"/>
                </a:solidFill>
                <a:latin typeface="+mn-lt"/>
              </a:rPr>
              <a:t>m</a:t>
            </a:r>
            <a:endParaRPr lang="ja-JP" altLang="en-US" sz="2000" dirty="0" smtClean="0">
              <a:solidFill>
                <a:srgbClr val="92D050"/>
              </a:solidFill>
              <a:latin typeface="+mn-lt"/>
            </a:endParaRPr>
          </a:p>
          <a:p>
            <a:endParaRPr kumimoji="1" lang="ja-JP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tek00000 (2)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556791"/>
            <a:ext cx="8208912" cy="4925347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359024" y="188640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dirty="0" smtClean="0">
                <a:latin typeface="+mj-lt"/>
              </a:rPr>
              <a:t>Reproducibility check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31032" y="836712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kumimoji="1" lang="en-US" altLang="ja-JP" sz="2400" dirty="0" smtClean="0">
                <a:solidFill>
                  <a:srgbClr val="FF0000"/>
                </a:solidFill>
                <a:latin typeface="+mn-lt"/>
              </a:rPr>
              <a:t>Back-and-forth scan of one point of enhanced field emission</a:t>
            </a:r>
            <a:endParaRPr kumimoji="1" lang="ja-JP" altLang="en-US" sz="2400" dirty="0">
              <a:solidFill>
                <a:srgbClr val="FF0000"/>
              </a:solidFill>
              <a:latin typeface="+mn-lt"/>
            </a:endParaRPr>
          </a:p>
        </p:txBody>
      </p:sp>
      <p:cxnSp>
        <p:nvCxnSpPr>
          <p:cNvPr id="8" name="直線矢印コネクタ 7"/>
          <p:cNvCxnSpPr/>
          <p:nvPr/>
        </p:nvCxnSpPr>
        <p:spPr>
          <a:xfrm>
            <a:off x="1403648" y="4725144"/>
            <a:ext cx="576064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>
            <a:off x="4067944" y="4725144"/>
            <a:ext cx="576064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>
            <a:off x="6948264" y="4653136"/>
            <a:ext cx="576064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H="1">
            <a:off x="2699792" y="4725144"/>
            <a:ext cx="576064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/>
          <p:nvPr/>
        </p:nvCxnSpPr>
        <p:spPr>
          <a:xfrm flipH="1">
            <a:off x="5508104" y="4725144"/>
            <a:ext cx="576064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1115616" y="472514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FF00"/>
                </a:solidFill>
              </a:rPr>
              <a:t>Low speed scanning</a:t>
            </a:r>
            <a:endParaRPr kumimoji="1" lang="ja-JP" altLang="en-US" dirty="0">
              <a:solidFill>
                <a:srgbClr val="FFFF0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995936" y="4797152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FF00"/>
                </a:solidFill>
              </a:rPr>
              <a:t>High speed scanning</a:t>
            </a:r>
            <a:endParaRPr kumimoji="1" lang="ja-JP" altLang="en-US" dirty="0">
              <a:solidFill>
                <a:srgbClr val="FFFF00"/>
              </a:solidFill>
            </a:endParaRPr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33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scanning20120903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268760"/>
            <a:ext cx="2040226" cy="1224136"/>
          </a:xfrm>
          <a:prstGeom prst="rect">
            <a:avLst/>
          </a:prstGeom>
        </p:spPr>
      </p:pic>
      <p:pic>
        <p:nvPicPr>
          <p:cNvPr id="5" name="図 4" descr="tek00000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1268760"/>
            <a:ext cx="2040227" cy="1224136"/>
          </a:xfrm>
          <a:prstGeom prst="rect">
            <a:avLst/>
          </a:prstGeom>
        </p:spPr>
      </p:pic>
      <p:pic>
        <p:nvPicPr>
          <p:cNvPr id="6" name="図 5" descr="tek00001 (2)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2996952"/>
            <a:ext cx="2040226" cy="1224136"/>
          </a:xfrm>
          <a:prstGeom prst="rect">
            <a:avLst/>
          </a:prstGeom>
        </p:spPr>
      </p:pic>
      <p:pic>
        <p:nvPicPr>
          <p:cNvPr id="7" name="図 6" descr="tek00001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9752" y="2996952"/>
            <a:ext cx="2040227" cy="1224136"/>
          </a:xfrm>
          <a:prstGeom prst="rect">
            <a:avLst/>
          </a:prstGeom>
        </p:spPr>
      </p:pic>
      <p:pic>
        <p:nvPicPr>
          <p:cNvPr id="8" name="図 7" descr="tek00002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2" y="1268760"/>
            <a:ext cx="2040227" cy="1224136"/>
          </a:xfrm>
          <a:prstGeom prst="rect">
            <a:avLst/>
          </a:prstGeom>
        </p:spPr>
      </p:pic>
      <p:pic>
        <p:nvPicPr>
          <p:cNvPr id="9" name="図 8" descr="tek00002 (2)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0232" y="1268760"/>
            <a:ext cx="2040229" cy="1224137"/>
          </a:xfrm>
          <a:prstGeom prst="rect">
            <a:avLst/>
          </a:prstGeom>
        </p:spPr>
      </p:pic>
      <p:pic>
        <p:nvPicPr>
          <p:cNvPr id="10" name="図 9" descr="tek00002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2996952"/>
            <a:ext cx="2040227" cy="1224136"/>
          </a:xfrm>
          <a:prstGeom prst="rect">
            <a:avLst/>
          </a:prstGeom>
        </p:spPr>
      </p:pic>
      <p:pic>
        <p:nvPicPr>
          <p:cNvPr id="11" name="図 10" descr="tek00003.bmp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32240" y="2996952"/>
            <a:ext cx="2040227" cy="1224136"/>
          </a:xfrm>
          <a:prstGeom prst="rect">
            <a:avLst/>
          </a:prstGeom>
        </p:spPr>
      </p:pic>
      <p:pic>
        <p:nvPicPr>
          <p:cNvPr id="12" name="図 11" descr="tek00005.bmp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9513" y="4609931"/>
            <a:ext cx="2088232" cy="1252940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251520" y="260648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 smtClean="0">
                <a:latin typeface="+mj-lt"/>
              </a:rPr>
              <a:t>Getting statistics on the field enhancement:</a:t>
            </a:r>
          </a:p>
          <a:p>
            <a:pPr algn="ctr"/>
            <a:r>
              <a:rPr lang="en-US" altLang="ja-JP" sz="3200" dirty="0" smtClean="0">
                <a:latin typeface="+mj-lt"/>
              </a:rPr>
              <a:t>1D scans  12 random locations </a:t>
            </a:r>
            <a:endParaRPr kumimoji="1" lang="ja-JP" altLang="en-US" sz="3200" dirty="0">
              <a:latin typeface="+mj-lt"/>
            </a:endParaRPr>
          </a:p>
        </p:txBody>
      </p:sp>
      <p:pic>
        <p:nvPicPr>
          <p:cNvPr id="13" name="図 12" descr="tek00000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339752" y="4581128"/>
            <a:ext cx="2160240" cy="1296144"/>
          </a:xfrm>
          <a:prstGeom prst="rect">
            <a:avLst/>
          </a:prstGeom>
        </p:spPr>
      </p:pic>
      <p:pic>
        <p:nvPicPr>
          <p:cNvPr id="14" name="図 13" descr="20120919-1.t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572000" y="4581128"/>
            <a:ext cx="2147731" cy="1288638"/>
          </a:xfrm>
          <a:prstGeom prst="rect">
            <a:avLst/>
          </a:prstGeom>
        </p:spPr>
      </p:pic>
      <p:pic>
        <p:nvPicPr>
          <p:cNvPr id="17" name="図 16" descr="20120921.bmp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804248" y="4581128"/>
            <a:ext cx="2123728" cy="1274237"/>
          </a:xfrm>
          <a:prstGeom prst="rect">
            <a:avLst/>
          </a:prstGeom>
        </p:spPr>
      </p:pic>
      <p:sp>
        <p:nvSpPr>
          <p:cNvPr id="19" name="フッター プレースホル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 dirty="0"/>
          </a:p>
        </p:txBody>
      </p:sp>
      <p:sp>
        <p:nvSpPr>
          <p:cNvPr id="18" name="スライド番号プレースホル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34</a:t>
            </a:fld>
            <a:endParaRPr lang="en-US" altLang="ja-JP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enhanced location20120903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548680"/>
            <a:ext cx="8112901" cy="6084676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539552" y="2924944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FF00"/>
                </a:solidFill>
                <a:latin typeface="+mn-lt"/>
              </a:rPr>
              <a:t>Location of Enhanced </a:t>
            </a:r>
          </a:p>
          <a:p>
            <a:pPr algn="ctr"/>
            <a:r>
              <a:rPr kumimoji="1" lang="en-US" altLang="ja-JP" sz="2800" dirty="0" smtClean="0">
                <a:solidFill>
                  <a:srgbClr val="FFFF00"/>
                </a:solidFill>
                <a:latin typeface="+mn-lt"/>
              </a:rPr>
              <a:t>Field Emission</a:t>
            </a:r>
            <a:endParaRPr kumimoji="1" lang="ja-JP" altLang="en-US" sz="2800" dirty="0">
              <a:solidFill>
                <a:srgbClr val="FFFF00"/>
              </a:solidFill>
              <a:latin typeface="+mn-lt"/>
            </a:endParaRPr>
          </a:p>
        </p:txBody>
      </p:sp>
      <p:cxnSp>
        <p:nvCxnSpPr>
          <p:cNvPr id="5" name="直線矢印コネクタ 4"/>
          <p:cNvCxnSpPr/>
          <p:nvPr/>
        </p:nvCxnSpPr>
        <p:spPr>
          <a:xfrm flipH="1" flipV="1">
            <a:off x="2267744" y="2276872"/>
            <a:ext cx="504056" cy="72008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35</a:t>
            </a:fld>
            <a:endParaRPr lang="en-US" altLang="ja-JP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636912"/>
            <a:ext cx="4710227" cy="396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テキスト ボックス 8"/>
          <p:cNvSpPr txBox="1"/>
          <p:nvPr/>
        </p:nvSpPr>
        <p:spPr>
          <a:xfrm>
            <a:off x="3275856" y="764704"/>
            <a:ext cx="518457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dirty="0" smtClean="0">
                <a:solidFill>
                  <a:srgbClr val="FF0000"/>
                </a:solidFill>
                <a:latin typeface="+mn-lt"/>
              </a:rPr>
              <a:t>Comparison of currents from enhanced and “base” field emission</a:t>
            </a:r>
            <a:endParaRPr lang="ja-JP" altLang="en-US" sz="2800" dirty="0" smtClean="0">
              <a:solidFill>
                <a:srgbClr val="FF0000"/>
              </a:solidFill>
              <a:latin typeface="+mn-lt"/>
            </a:endParaRPr>
          </a:p>
          <a:p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tek00001 (2)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764704"/>
            <a:ext cx="7272808" cy="436368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64904"/>
            <a:ext cx="4570834" cy="3983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テキスト ボックス 4"/>
          <p:cNvSpPr txBox="1"/>
          <p:nvPr/>
        </p:nvSpPr>
        <p:spPr>
          <a:xfrm>
            <a:off x="1043608" y="404664"/>
            <a:ext cx="72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>
                <a:solidFill>
                  <a:srgbClr val="FF0000"/>
                </a:solidFill>
              </a:rPr>
              <a:t>          P3, P3’               P2                                P4,P4’,P4”           p1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cxnSp>
        <p:nvCxnSpPr>
          <p:cNvPr id="6" name="直線矢印コネクタ 5"/>
          <p:cNvCxnSpPr/>
          <p:nvPr/>
        </p:nvCxnSpPr>
        <p:spPr>
          <a:xfrm>
            <a:off x="1763688" y="692696"/>
            <a:ext cx="0" cy="432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矢印コネクタ 6"/>
          <p:cNvCxnSpPr/>
          <p:nvPr/>
        </p:nvCxnSpPr>
        <p:spPr>
          <a:xfrm>
            <a:off x="2195736" y="692696"/>
            <a:ext cx="0" cy="432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/>
          <p:cNvCxnSpPr/>
          <p:nvPr/>
        </p:nvCxnSpPr>
        <p:spPr>
          <a:xfrm>
            <a:off x="3419872" y="764704"/>
            <a:ext cx="0" cy="432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>
            <a:off x="5940152" y="764704"/>
            <a:ext cx="0" cy="432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>
            <a:off x="7164288" y="764704"/>
            <a:ext cx="0" cy="432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564904"/>
            <a:ext cx="4572000" cy="3864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36</a:t>
            </a:fld>
            <a:endParaRPr lang="en-US" altLang="ja-JP"/>
          </a:p>
        </p:txBody>
      </p:sp>
      <p:cxnSp>
        <p:nvCxnSpPr>
          <p:cNvPr id="14" name="直線コネクタ 13"/>
          <p:cNvCxnSpPr/>
          <p:nvPr/>
        </p:nvCxnSpPr>
        <p:spPr bwMode="auto">
          <a:xfrm>
            <a:off x="3203848" y="1916832"/>
            <a:ext cx="50405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16" name="直線コネクタ 15"/>
          <p:cNvCxnSpPr/>
          <p:nvPr/>
        </p:nvCxnSpPr>
        <p:spPr bwMode="auto">
          <a:xfrm>
            <a:off x="5724128" y="1916832"/>
            <a:ext cx="50405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17" name="テキスト ボックス 16"/>
          <p:cNvSpPr txBox="1"/>
          <p:nvPr/>
        </p:nvSpPr>
        <p:spPr>
          <a:xfrm>
            <a:off x="2987824" y="198884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&lt; 3</a:t>
            </a:r>
            <a:r>
              <a:rPr kumimoji="1" lang="en-US" altLang="ja-JP" sz="2400" dirty="0" smtClean="0">
                <a:solidFill>
                  <a:srgbClr val="FF0000"/>
                </a:solidFill>
                <a:latin typeface="Symbol" pitchFamily="18" charset="2"/>
              </a:rPr>
              <a:t>m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m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372200" y="170080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FF0000"/>
                </a:solidFill>
              </a:rPr>
              <a:t>&lt; 10</a:t>
            </a:r>
            <a:r>
              <a:rPr lang="en-US" altLang="ja-JP" sz="2400" dirty="0" smtClean="0">
                <a:solidFill>
                  <a:srgbClr val="FF0000"/>
                </a:solidFill>
                <a:latin typeface="Symbol" pitchFamily="18" charset="2"/>
              </a:rPr>
              <a:t>m</a:t>
            </a:r>
            <a:r>
              <a:rPr lang="en-US" altLang="ja-JP" sz="2400" dirty="0" smtClean="0">
                <a:solidFill>
                  <a:srgbClr val="FF0000"/>
                </a:solidFill>
              </a:rPr>
              <a:t>m</a:t>
            </a:r>
            <a:endParaRPr lang="ja-JP" altLang="en-US" sz="2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2" name="スライド番号プレースホル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37</a:t>
            </a:fld>
            <a:endParaRPr lang="en-US" altLang="ja-JP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457200" y="2794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Times New Roman" pitchFamily="18" charset="0"/>
              </a:rPr>
              <a:t>Summary</a:t>
            </a:r>
            <a:endParaRPr kumimoji="1" lang="ja-JP" altLang="en-US" sz="4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>
          <a:xfrm>
            <a:off x="251520" y="2204864"/>
            <a:ext cx="8640960" cy="3312368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itchFamily="2" charset="2"/>
              <a:buChar char="|"/>
              <a:tabLst/>
              <a:defRPr/>
            </a:pPr>
            <a:r>
              <a:rPr kumimoji="1" lang="en-US" altLang="ja-JP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We observed enhancement of field emission on a grain boundary of the ultra-pure 7N-LG copper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itchFamily="2" charset="2"/>
              <a:buChar char="|"/>
              <a:tabLst/>
              <a:defRPr/>
            </a:pPr>
            <a:r>
              <a:rPr kumimoji="1" lang="en-US" altLang="ja-JP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We were</a:t>
            </a:r>
            <a:r>
              <a:rPr kumimoji="1" lang="en-US" altLang="ja-JP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able to reproducibly measure enhancement points </a:t>
            </a:r>
            <a:r>
              <a:rPr lang="en-US" altLang="ja-JP" sz="3200" kern="0" dirty="0" smtClean="0">
                <a:latin typeface="+mn-lt"/>
                <a:ea typeface="+mn-ea"/>
                <a:cs typeface="Times New Roman" pitchFamily="18" charset="0"/>
              </a:rPr>
              <a:t>on surface of standard copper</a:t>
            </a:r>
            <a:endParaRPr kumimoji="1" lang="ja-JP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  <p:sp>
        <p:nvSpPr>
          <p:cNvPr id="7" name="スライド番号プレースホルダ 4"/>
          <p:cNvSpPr txBox="1">
            <a:spLocks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A1CC82-23A4-4520-9D8C-4E7356CBB1BD}" type="slidenum">
              <a:rPr kumimoji="0" lang="en-US" altLang="ja-JP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ja-JP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ＭＳ Ｐゴシック" pitchFamily="50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2" name="スライド番号プレースホル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4B3A6-8B5F-4B47-959C-837EBE2AD75C}" type="slidenum">
              <a:rPr lang="en-US" altLang="ja-JP" smtClean="0"/>
              <a:pPr/>
              <a:t>38</a:t>
            </a:fld>
            <a:endParaRPr lang="en-US" altLang="ja-JP"/>
          </a:p>
        </p:txBody>
      </p:sp>
      <p:grpSp>
        <p:nvGrpSpPr>
          <p:cNvPr id="4" name="グループ化 3"/>
          <p:cNvGrpSpPr/>
          <p:nvPr/>
        </p:nvGrpSpPr>
        <p:grpSpPr>
          <a:xfrm>
            <a:off x="1691680" y="1700808"/>
            <a:ext cx="5256584" cy="4185755"/>
            <a:chOff x="395536" y="1556792"/>
            <a:chExt cx="6424714" cy="4473808"/>
          </a:xfrm>
        </p:grpSpPr>
        <p:grpSp>
          <p:nvGrpSpPr>
            <p:cNvPr id="5" name="グループ化 30"/>
            <p:cNvGrpSpPr/>
            <p:nvPr/>
          </p:nvGrpSpPr>
          <p:grpSpPr>
            <a:xfrm>
              <a:off x="395536" y="1556792"/>
              <a:ext cx="5544616" cy="4104456"/>
              <a:chOff x="1475656" y="1700808"/>
              <a:chExt cx="5544616" cy="4104456"/>
            </a:xfrm>
          </p:grpSpPr>
          <p:sp>
            <p:nvSpPr>
              <p:cNvPr id="7" name="フリーフォーム 6"/>
              <p:cNvSpPr/>
              <p:nvPr/>
            </p:nvSpPr>
            <p:spPr>
              <a:xfrm>
                <a:off x="2578608" y="2075688"/>
                <a:ext cx="1545336" cy="2988564"/>
              </a:xfrm>
              <a:custGeom>
                <a:avLst/>
                <a:gdLst>
                  <a:gd name="connsiteX0" fmla="*/ 0 w 1545336"/>
                  <a:gd name="connsiteY0" fmla="*/ 0 h 2988564"/>
                  <a:gd name="connsiteX1" fmla="*/ 329184 w 1545336"/>
                  <a:gd name="connsiteY1" fmla="*/ 2578608 h 2988564"/>
                  <a:gd name="connsiteX2" fmla="*/ 1545336 w 1545336"/>
                  <a:gd name="connsiteY2" fmla="*/ 2459736 h 2988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45336" h="2988564">
                    <a:moveTo>
                      <a:pt x="0" y="0"/>
                    </a:moveTo>
                    <a:cubicBezTo>
                      <a:pt x="35814" y="1084326"/>
                      <a:pt x="71628" y="2168652"/>
                      <a:pt x="329184" y="2578608"/>
                    </a:cubicBezTo>
                    <a:cubicBezTo>
                      <a:pt x="586740" y="2988564"/>
                      <a:pt x="1066038" y="2724150"/>
                      <a:pt x="1545336" y="2459736"/>
                    </a:cubicBezTo>
                  </a:path>
                </a:pathLst>
              </a:custGeom>
              <a:ln w="222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8" name="直線コネクタ 7"/>
              <p:cNvCxnSpPr>
                <a:stCxn id="7" idx="2"/>
              </p:cNvCxnSpPr>
              <p:nvPr/>
            </p:nvCxnSpPr>
            <p:spPr>
              <a:xfrm flipV="1">
                <a:off x="4123944" y="3861048"/>
                <a:ext cx="1096128" cy="67437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コネクタ 8"/>
              <p:cNvCxnSpPr/>
              <p:nvPr/>
            </p:nvCxnSpPr>
            <p:spPr>
              <a:xfrm flipH="1">
                <a:off x="2483768" y="1700808"/>
                <a:ext cx="72008" cy="388843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線コネクタ 9"/>
              <p:cNvCxnSpPr/>
              <p:nvPr/>
            </p:nvCxnSpPr>
            <p:spPr>
              <a:xfrm>
                <a:off x="2483768" y="5589240"/>
                <a:ext cx="453650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コネクタ 10"/>
              <p:cNvCxnSpPr/>
              <p:nvPr/>
            </p:nvCxnSpPr>
            <p:spPr>
              <a:xfrm flipH="1">
                <a:off x="1907704" y="2060848"/>
                <a:ext cx="100811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コネクタ 11"/>
              <p:cNvCxnSpPr/>
              <p:nvPr/>
            </p:nvCxnSpPr>
            <p:spPr>
              <a:xfrm flipH="1">
                <a:off x="1835696" y="5589240"/>
                <a:ext cx="576064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コネクタ 12"/>
              <p:cNvCxnSpPr/>
              <p:nvPr/>
            </p:nvCxnSpPr>
            <p:spPr>
              <a:xfrm flipH="1">
                <a:off x="2123728" y="2060848"/>
                <a:ext cx="72008" cy="3528392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/>
              <p:cNvCxnSpPr/>
              <p:nvPr/>
            </p:nvCxnSpPr>
            <p:spPr>
              <a:xfrm>
                <a:off x="4644008" y="5805264"/>
                <a:ext cx="1368152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テキスト ボックス 14"/>
              <p:cNvSpPr txBox="1"/>
              <p:nvPr/>
            </p:nvSpPr>
            <p:spPr>
              <a:xfrm>
                <a:off x="1835696" y="3573016"/>
                <a:ext cx="6480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smtClean="0">
                    <a:latin typeface="Symbol" pitchFamily="18" charset="2"/>
                  </a:rPr>
                  <a:t>s</a:t>
                </a:r>
                <a:r>
                  <a:rPr kumimoji="1" lang="en-US" altLang="ja-JP" dirty="0" smtClean="0"/>
                  <a:t> </a:t>
                </a:r>
                <a:r>
                  <a:rPr kumimoji="1" lang="en-US" altLang="ja-JP" sz="1400" i="1" dirty="0" err="1" smtClean="0">
                    <a:latin typeface="Times New Roman" pitchFamily="18" charset="0"/>
                    <a:cs typeface="Times New Roman" pitchFamily="18" charset="0"/>
                  </a:rPr>
                  <a:t>th</a:t>
                </a:r>
                <a:endParaRPr kumimoji="1" lang="ja-JP" altLang="en-US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6" name="直線コネクタ 15"/>
              <p:cNvCxnSpPr/>
              <p:nvPr/>
            </p:nvCxnSpPr>
            <p:spPr>
              <a:xfrm flipV="1">
                <a:off x="1691680" y="2060848"/>
                <a:ext cx="0" cy="504056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テキスト ボックス 16"/>
              <p:cNvSpPr txBox="1"/>
              <p:nvPr/>
            </p:nvSpPr>
            <p:spPr>
              <a:xfrm rot="16200000">
                <a:off x="1120262" y="2776282"/>
                <a:ext cx="10801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smtClean="0"/>
                  <a:t>strength</a:t>
                </a:r>
                <a:endParaRPr kumimoji="1" lang="ja-JP" altLang="en-US" dirty="0"/>
              </a:p>
            </p:txBody>
          </p:sp>
          <p:sp>
            <p:nvSpPr>
              <p:cNvPr id="18" name="テキスト ボックス 17"/>
              <p:cNvSpPr txBox="1"/>
              <p:nvPr/>
            </p:nvSpPr>
            <p:spPr>
              <a:xfrm>
                <a:off x="2987824" y="1916832"/>
                <a:ext cx="2008224" cy="394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smtClean="0"/>
                  <a:t>Perfect crystal</a:t>
                </a:r>
                <a:endParaRPr kumimoji="1" lang="ja-JP" altLang="en-US" dirty="0"/>
              </a:p>
            </p:txBody>
          </p:sp>
        </p:grpSp>
        <p:sp>
          <p:nvSpPr>
            <p:cNvPr id="6" name="テキスト ボックス 5"/>
            <p:cNvSpPr txBox="1"/>
            <p:nvPr/>
          </p:nvSpPr>
          <p:spPr>
            <a:xfrm>
              <a:off x="1099614" y="5635852"/>
              <a:ext cx="5720636" cy="39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Number of dislocations and microscopic defects</a:t>
              </a:r>
              <a:endParaRPr kumimoji="1" lang="ja-JP" altLang="en-US" dirty="0"/>
            </a:p>
          </p:txBody>
        </p:sp>
      </p:grpSp>
      <p:sp>
        <p:nvSpPr>
          <p:cNvPr id="19" name="テキスト ボックス 18"/>
          <p:cNvSpPr txBox="1"/>
          <p:nvPr/>
        </p:nvSpPr>
        <p:spPr>
          <a:xfrm>
            <a:off x="1187624" y="332656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dirty="0" smtClean="0">
                <a:latin typeface="+mj-lt"/>
              </a:rPr>
              <a:t>Future Work</a:t>
            </a:r>
            <a:endParaRPr kumimoji="1" lang="ja-JP" altLang="en-US" sz="4400" dirty="0">
              <a:latin typeface="+mj-lt"/>
            </a:endParaRPr>
          </a:p>
        </p:txBody>
      </p:sp>
      <p:cxnSp>
        <p:nvCxnSpPr>
          <p:cNvPr id="21" name="直線コネクタ 20"/>
          <p:cNvCxnSpPr/>
          <p:nvPr/>
        </p:nvCxnSpPr>
        <p:spPr bwMode="auto">
          <a:xfrm>
            <a:off x="2843808" y="2564904"/>
            <a:ext cx="0" cy="7920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2" name="テキスト ボックス 21"/>
          <p:cNvSpPr txBox="1"/>
          <p:nvPr/>
        </p:nvSpPr>
        <p:spPr>
          <a:xfrm>
            <a:off x="4139952" y="414908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Actual ACC structure material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059832" y="270892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  <a:latin typeface="+mn-lt"/>
              </a:rPr>
              <a:t>Target</a:t>
            </a:r>
          </a:p>
          <a:p>
            <a:r>
              <a:rPr kumimoji="1" lang="en-US" altLang="ja-JP" sz="2400" dirty="0" smtClean="0">
                <a:solidFill>
                  <a:srgbClr val="FF0000"/>
                </a:solidFill>
                <a:latin typeface="+mn-lt"/>
              </a:rPr>
              <a:t> (minimum dislocation density ~ 10E3/cm^2)</a:t>
            </a:r>
            <a:endParaRPr kumimoji="1" lang="ja-JP" altLang="en-US" sz="24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-76200" y="-152400"/>
            <a:ext cx="8915400" cy="1143000"/>
          </a:xfrm>
        </p:spPr>
        <p:txBody>
          <a:bodyPr>
            <a:normAutofit/>
          </a:bodyPr>
          <a:lstStyle/>
          <a:p>
            <a:r>
              <a:rPr lang="en-US" altLang="ja-JP" b="1">
                <a:ea typeface="ＭＳ Ｐゴシック" pitchFamily="50" charset="-128"/>
              </a:rPr>
              <a:t>1C-SW-A3.75-T2.6-Cu, a/</a:t>
            </a:r>
            <a:r>
              <a:rPr lang="el-GR" b="1"/>
              <a:t>λ</a:t>
            </a:r>
            <a:r>
              <a:rPr lang="en-US" altLang="ja-JP" b="1">
                <a:ea typeface="ＭＳ Ｐゴシック" pitchFamily="50" charset="-128"/>
              </a:rPr>
              <a:t>=0.143</a:t>
            </a:r>
            <a:r>
              <a:rPr lang="en-US" altLang="ja-JP">
                <a:ea typeface="ＭＳ Ｐゴシック" pitchFamily="50" charset="-128"/>
              </a:rPr>
              <a:t> </a:t>
            </a:r>
            <a:r>
              <a:rPr lang="en-US" altLang="ja-JP" b="1">
                <a:ea typeface="ＭＳ Ｐゴシック" pitchFamily="50" charset="-128"/>
              </a:rPr>
              <a:t/>
            </a:r>
            <a:br>
              <a:rPr lang="en-US" altLang="ja-JP" b="1">
                <a:ea typeface="ＭＳ Ｐゴシック" pitchFamily="50" charset="-128"/>
              </a:rPr>
            </a:br>
            <a:r>
              <a:rPr lang="en-US" altLang="ja-JP" sz="2400" b="1">
                <a:ea typeface="ＭＳ Ｐゴシック" pitchFamily="50" charset="-128"/>
              </a:rPr>
              <a:t>10 MW input</a:t>
            </a:r>
          </a:p>
        </p:txBody>
      </p:sp>
      <p:sp>
        <p:nvSpPr>
          <p:cNvPr id="29" name="フッター プレースホル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4</a:t>
            </a:fld>
            <a:endParaRPr lang="en-US" altLang="ja-JP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3448"/>
          <a:stretch>
            <a:fillRect/>
          </a:stretch>
        </p:blipFill>
        <p:spPr bwMode="auto">
          <a:xfrm>
            <a:off x="4800600" y="2819400"/>
            <a:ext cx="4267200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1295400"/>
            <a:ext cx="119221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Line 5"/>
          <p:cNvSpPr>
            <a:spLocks noChangeShapeType="1"/>
          </p:cNvSpPr>
          <p:nvPr/>
        </p:nvSpPr>
        <p:spPr bwMode="auto">
          <a:xfrm flipH="1">
            <a:off x="6705600" y="2590800"/>
            <a:ext cx="838200" cy="6858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sm" len="lg"/>
          </a:ln>
          <a:effectLst/>
        </p:spPr>
        <p:txBody>
          <a:bodyPr/>
          <a:lstStyle/>
          <a:p>
            <a:endParaRPr lang="ja-JP" altLang="en-US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876800" y="6126163"/>
            <a:ext cx="16938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200">
                <a:ea typeface="ＭＳ Ｐゴシック" pitchFamily="50" charset="-128"/>
              </a:rPr>
              <a:t>Under-coupled loaded Q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52400" y="6096000"/>
            <a:ext cx="268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>
                <a:ea typeface="ＭＳ Ｐゴシック" pitchFamily="50" charset="-128"/>
              </a:rPr>
              <a:t>Resonance at 11.4212 GHz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124200" y="6096000"/>
            <a:ext cx="1057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>
                <a:cs typeface="Times New Roman" pitchFamily="18" charset="0"/>
              </a:rPr>
              <a:t>β</a:t>
            </a:r>
            <a:r>
              <a:rPr lang="en-US" altLang="ja-JP">
                <a:ea typeface="ＭＳ Ｐゴシック" pitchFamily="50" charset="-128"/>
              </a:rPr>
              <a:t> = 0.988</a:t>
            </a:r>
            <a:endParaRPr lang="el-GR">
              <a:cs typeface="Times New Roman" pitchFamily="18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609600" y="3960813"/>
            <a:ext cx="2430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ja-JP" sz="1200">
                <a:ea typeface="ＭＳ Ｐゴシック" pitchFamily="50" charset="-128"/>
              </a:rPr>
              <a:t>Maximum magnetic field 672 kA/m </a:t>
            </a:r>
          </a:p>
          <a:p>
            <a:pPr algn="ctr"/>
            <a:r>
              <a:rPr lang="en-US" altLang="ja-JP" sz="1200">
                <a:solidFill>
                  <a:srgbClr val="FF3300"/>
                </a:solidFill>
                <a:ea typeface="ＭＳ Ｐゴシック" pitchFamily="50" charset="-128"/>
              </a:rPr>
              <a:t> (SLANS 668.0 kA/m)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4745038" y="3935413"/>
            <a:ext cx="27384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ja-JP" sz="1400">
                <a:ea typeface="ＭＳ Ｐゴシック" pitchFamily="50" charset="-128"/>
              </a:rPr>
              <a:t>Maximum electric field 390 MV/m </a:t>
            </a:r>
          </a:p>
          <a:p>
            <a:pPr algn="ctr"/>
            <a:r>
              <a:rPr lang="en-US" altLang="ja-JP" sz="1400">
                <a:solidFill>
                  <a:srgbClr val="FF3300"/>
                </a:solidFill>
                <a:ea typeface="ＭＳ Ｐゴシック" pitchFamily="50" charset="-128"/>
              </a:rPr>
              <a:t>(SLANS 398.9 MV/m )</a:t>
            </a:r>
            <a:r>
              <a:rPr lang="en-US" altLang="ja-JP" sz="1400">
                <a:ea typeface="ＭＳ Ｐゴシック" pitchFamily="50" charset="-128"/>
              </a:rPr>
              <a:t> 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875213" y="6400800"/>
            <a:ext cx="1506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ja-JP" sz="1200">
                <a:ea typeface="ＭＳ Ｐゴシック" pitchFamily="50" charset="-128"/>
              </a:rPr>
              <a:t>Unloaded Q=8,849.8 </a:t>
            </a:r>
          </a:p>
          <a:p>
            <a:pPr algn="ctr"/>
            <a:r>
              <a:rPr lang="en-US" altLang="ja-JP" sz="1200">
                <a:solidFill>
                  <a:srgbClr val="FF3300"/>
                </a:solidFill>
                <a:ea typeface="ＭＳ Ｐゴシック" pitchFamily="50" charset="-128"/>
              </a:rPr>
              <a:t>(SLANS 8,912.5)</a:t>
            </a:r>
            <a:r>
              <a:rPr lang="en-US" altLang="ja-JP" sz="1200">
                <a:ea typeface="ＭＳ Ｐゴシック" pitchFamily="50" charset="-128"/>
              </a:rPr>
              <a:t> 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7086600" y="6629400"/>
            <a:ext cx="2025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000" i="1">
                <a:ea typeface="ＭＳ Ｐゴシック" pitchFamily="50" charset="-128"/>
              </a:rPr>
              <a:t>V.A. Dolgashev, 25 September 2007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2959100" y="6488113"/>
            <a:ext cx="157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>
                <a:solidFill>
                  <a:srgbClr val="FF3300"/>
                </a:solidFill>
                <a:ea typeface="ＭＳ Ｐゴシック" pitchFamily="50" charset="-128"/>
              </a:rPr>
              <a:t>(SLANS 1.032356)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533400" y="6477000"/>
            <a:ext cx="1866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>
                <a:solidFill>
                  <a:srgbClr val="FF3300"/>
                </a:solidFill>
                <a:ea typeface="ＭＳ Ｐゴシック" pitchFamily="50" charset="-128"/>
              </a:rPr>
              <a:t>(SLANS 11.4241 GHz)</a:t>
            </a:r>
          </a:p>
        </p:txBody>
      </p:sp>
      <p:pic>
        <p:nvPicPr>
          <p:cNvPr id="19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4724400"/>
            <a:ext cx="2133600" cy="13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4724400"/>
            <a:ext cx="175260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0800" y="4800600"/>
            <a:ext cx="20574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1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10400" y="4648200"/>
            <a:ext cx="15240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3" name="Object 19"/>
          <p:cNvGraphicFramePr>
            <a:graphicFrameLocks noChangeAspect="1"/>
          </p:cNvGraphicFramePr>
          <p:nvPr/>
        </p:nvGraphicFramePr>
        <p:xfrm>
          <a:off x="7086600" y="5867400"/>
          <a:ext cx="14763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Mathcad" r:id="rId9" imgW="1476360" imgH="447840" progId="">
                  <p:embed/>
                </p:oleObj>
              </mc:Choice>
              <mc:Fallback>
                <p:oleObj name="Mathcad" r:id="rId9" imgW="1476360" imgH="4478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5867400"/>
                        <a:ext cx="147637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0"/>
          <p:cNvGraphicFramePr>
            <a:graphicFrameLocks noChangeAspect="1"/>
          </p:cNvGraphicFramePr>
          <p:nvPr/>
        </p:nvGraphicFramePr>
        <p:xfrm>
          <a:off x="6610350" y="6181725"/>
          <a:ext cx="23050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Mathcad" r:id="rId11" imgW="2305080" imgH="447840" progId="">
                  <p:embed/>
                </p:oleObj>
              </mc:Choice>
              <mc:Fallback>
                <p:oleObj name="Mathcad" r:id="rId11" imgW="2305080" imgH="4478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6181725"/>
                        <a:ext cx="230505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Picture 2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24400" y="1143000"/>
            <a:ext cx="8572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43200" y="1371600"/>
            <a:ext cx="14478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04800" y="2873375"/>
            <a:ext cx="441960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81000" y="914400"/>
            <a:ext cx="7747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5</a:t>
            </a:fld>
            <a:endParaRPr lang="en-US" altLang="ja-JP"/>
          </a:p>
        </p:txBody>
      </p:sp>
      <p:pic>
        <p:nvPicPr>
          <p:cNvPr id="46082" name="Picture 2" descr="C:\Users\higo\Desktop\名称未設定 1のコピ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8100392" cy="606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6</a:t>
            </a:fld>
            <a:endParaRPr lang="en-US" altLang="ja-JP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198193"/>
          <a:ext cx="9157517" cy="6471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3" name="Acrobat Document" r:id="rId3" imgW="10685880" imgH="7558200" progId="AcroExch.Document.7">
                  <p:link updateAutomatic="1"/>
                </p:oleObj>
              </mc:Choice>
              <mc:Fallback>
                <p:oleObj name="Acrobat Document" r:id="rId3" imgW="10685880" imgH="7558200" progId="AcroExch.Document.7">
                  <p:link updateAutomatic="1"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8193"/>
                        <a:ext cx="9157517" cy="64711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0" y="3068960"/>
            <a:ext cx="2448272" cy="20621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1600" dirty="0" smtClean="0"/>
              <a:t>a</a:t>
            </a:r>
            <a:r>
              <a:rPr kumimoji="1" lang="en-US" altLang="ja-JP" sz="1600" dirty="0" smtClean="0"/>
              <a:t>t KEK</a:t>
            </a:r>
          </a:p>
          <a:p>
            <a:endParaRPr lang="en-US" altLang="ja-JP" sz="1600" dirty="0" smtClean="0"/>
          </a:p>
          <a:p>
            <a:r>
              <a:rPr kumimoji="1" lang="en-US" altLang="ja-JP" sz="1600" dirty="0" smtClean="0"/>
              <a:t>1.Bonding</a:t>
            </a:r>
          </a:p>
          <a:p>
            <a:r>
              <a:rPr lang="en-US" altLang="ja-JP" sz="1600" dirty="0" smtClean="0"/>
              <a:t>2.Megasonic rinsing with degreaser</a:t>
            </a:r>
          </a:p>
          <a:p>
            <a:r>
              <a:rPr kumimoji="1" lang="en-US" altLang="ja-JP" sz="1600" dirty="0" smtClean="0"/>
              <a:t>3.500degC baking</a:t>
            </a:r>
          </a:p>
          <a:p>
            <a:r>
              <a:rPr lang="en-US" altLang="ja-JP" sz="1600" dirty="0" smtClean="0"/>
              <a:t>4.N2 gas purged</a:t>
            </a:r>
          </a:p>
          <a:p>
            <a:r>
              <a:rPr lang="en-US" altLang="ja-JP" sz="1600" dirty="0" smtClean="0"/>
              <a:t>5. Goes to SLAC </a:t>
            </a:r>
            <a:endParaRPr kumimoji="1" lang="ja-JP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7</a:t>
            </a:fld>
            <a:endParaRPr lang="en-US" altLang="ja-JP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0" y="0"/>
          <a:ext cx="9171035" cy="6480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7" name="Acrobat Document" r:id="rId3" imgW="10685880" imgH="7558200" progId="AcroExch.Document.7">
                  <p:link updateAutomatic="1"/>
                </p:oleObj>
              </mc:Choice>
              <mc:Fallback>
                <p:oleObj name="Acrobat Document" r:id="rId3" imgW="10685880" imgH="7558200" progId="AcroExch.Document.7">
                  <p:link updateAutomatic="1"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71035" cy="64807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8218488" cy="1570037"/>
          </a:xfrm>
        </p:spPr>
        <p:txBody>
          <a:bodyPr/>
          <a:lstStyle/>
          <a:p>
            <a:r>
              <a:rPr lang="en-US" altLang="ja-JP" dirty="0" smtClean="0">
                <a:solidFill>
                  <a:srgbClr val="FFFF00"/>
                </a:solidFill>
              </a:rPr>
              <a:t> </a:t>
            </a:r>
            <a:r>
              <a:rPr lang="en-US" altLang="ja-JP" dirty="0">
                <a:solidFill>
                  <a:srgbClr val="FFFF00"/>
                </a:solidFill>
              </a:rPr>
              <a:t>Large Grain 7N </a:t>
            </a:r>
            <a:r>
              <a:rPr lang="en-US" altLang="ja-JP" dirty="0" smtClean="0">
                <a:solidFill>
                  <a:srgbClr val="FFFF00"/>
                </a:solidFill>
              </a:rPr>
              <a:t>copper</a:t>
            </a:r>
            <a:endParaRPr lang="en-US" altLang="ja-JP" sz="3200" dirty="0">
              <a:solidFill>
                <a:srgbClr val="FFFF00"/>
              </a:solidFill>
            </a:endParaRPr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8</a:t>
            </a:fld>
            <a:endParaRPr lang="en-US" altLang="ja-JP"/>
          </a:p>
        </p:txBody>
      </p:sp>
      <p:pic>
        <p:nvPicPr>
          <p:cNvPr id="6" name="Picture 2" descr="CIMG09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04813"/>
            <a:ext cx="8208963" cy="6156325"/>
          </a:xfrm>
          <a:prstGeom prst="rect">
            <a:avLst/>
          </a:prstGeom>
          <a:noFill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419475" y="6165850"/>
            <a:ext cx="5256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>
                <a:solidFill>
                  <a:srgbClr val="FF0000"/>
                </a:solidFill>
              </a:rPr>
              <a:t>Developed by MITSUBISHI MATERIAL Co.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Y.Higashi, LCWS12 RF Structure WG, 26 October, 2012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1CC82-23A4-4520-9D8C-4E7356CBB1BD}" type="slidenum">
              <a:rPr lang="en-US" altLang="ja-JP" smtClean="0"/>
              <a:pPr/>
              <a:t>9</a:t>
            </a:fld>
            <a:endParaRPr lang="en-US" altLang="ja-JP"/>
          </a:p>
        </p:txBody>
      </p:sp>
      <p:pic>
        <p:nvPicPr>
          <p:cNvPr id="6" name="Picture 4" descr="CIMG09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848600" cy="5886450"/>
          </a:xfrm>
          <a:prstGeom prst="rect">
            <a:avLst/>
          </a:prstGeom>
          <a:noFill/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11188" y="765175"/>
            <a:ext cx="8280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ja-JP" sz="3200" b="1" dirty="0">
                <a:solidFill>
                  <a:srgbClr val="FF0000"/>
                </a:solidFill>
                <a:latin typeface="+mn-lt"/>
              </a:rPr>
              <a:t>Three cells </a:t>
            </a:r>
            <a:r>
              <a:rPr lang="en-US" altLang="ja-JP" sz="3200" b="1" dirty="0" smtClean="0">
                <a:solidFill>
                  <a:srgbClr val="FF0000"/>
                </a:solidFill>
                <a:latin typeface="+mn-lt"/>
              </a:rPr>
              <a:t>made by 7N-Large Grain Copper</a:t>
            </a:r>
            <a:endParaRPr lang="en-US" altLang="ja-JP" sz="3200" dirty="0">
              <a:latin typeface="+mn-lt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803200" y="3244334"/>
            <a:ext cx="153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b="1" dirty="0" smtClean="0">
                <a:solidFill>
                  <a:srgbClr val="002060"/>
                </a:solidFill>
              </a:rPr>
              <a:t>Development </a:t>
            </a:r>
            <a:endParaRPr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2741</TotalTime>
  <Words>1343</Words>
  <Application>Microsoft Office PowerPoint</Application>
  <PresentationFormat>画面に合わせる (4:3)</PresentationFormat>
  <Paragraphs>275</Paragraphs>
  <Slides>38</Slides>
  <Notes>1</Notes>
  <HiddenSlides>0</HiddenSlides>
  <MMClips>0</MMClips>
  <ScaleCrop>false</ScaleCrop>
  <HeadingPairs>
    <vt:vector size="8" baseType="variant">
      <vt:variant>
        <vt:lpstr>テーマ</vt:lpstr>
      </vt:variant>
      <vt:variant>
        <vt:i4>1</vt:i4>
      </vt:variant>
      <vt:variant>
        <vt:lpstr>リンクの設定</vt:lpstr>
      </vt:variant>
      <vt:variant>
        <vt:i4>2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38</vt:i4>
      </vt:variant>
    </vt:vector>
  </HeadingPairs>
  <TitlesOfParts>
    <vt:vector size="42" baseType="lpstr">
      <vt:lpstr>Office テーマ</vt:lpstr>
      <vt:lpstr>C:\Users\yasuo Higashi\Desktop\CleanRoom.pdf</vt:lpstr>
      <vt:lpstr>C:\Users\yasuo Higashi\Desktop\CleanRoom.pdf</vt:lpstr>
      <vt:lpstr>Mathcad</vt:lpstr>
      <vt:lpstr>Field-Emission mapping measurement on Copper Surface</vt:lpstr>
      <vt:lpstr>Outline</vt:lpstr>
      <vt:lpstr>PowerPoint プレゼンテーション</vt:lpstr>
      <vt:lpstr>1C-SW-A3.75-T2.6-Cu, a/λ=0.143  10 MW input</vt:lpstr>
      <vt:lpstr>PowerPoint プレゼンテーション</vt:lpstr>
      <vt:lpstr>PowerPoint プレゼンテーション</vt:lpstr>
      <vt:lpstr>PowerPoint プレゼンテーション</vt:lpstr>
      <vt:lpstr> Large Grain 7N copper</vt:lpstr>
      <vt:lpstr>PowerPoint プレゼンテーション</vt:lpstr>
      <vt:lpstr>PowerPoint プレゼンテーション</vt:lpstr>
      <vt:lpstr>Why we don’t see difference in rf breakdown performance of ultra-pure copper?                   </vt:lpstr>
      <vt:lpstr>PowerPoint プレゼンテーション</vt:lpstr>
      <vt:lpstr>Results of High Gradient Tests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Setup commissioning</vt:lpstr>
      <vt:lpstr>Search for Location of Enhanced Field Emission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Scanning Field Emission Microscope</dc:title>
  <dc:creator>yasuo Higashi</dc:creator>
  <cp:lastModifiedBy>higo</cp:lastModifiedBy>
  <cp:revision>196</cp:revision>
  <dcterms:created xsi:type="dcterms:W3CDTF">2011-06-18T13:34:47Z</dcterms:created>
  <dcterms:modified xsi:type="dcterms:W3CDTF">2012-10-25T20:49:50Z</dcterms:modified>
</cp:coreProperties>
</file>